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7"/>
  </p:notesMasterIdLst>
  <p:sldIdLst>
    <p:sldId id="277" r:id="rId2"/>
    <p:sldId id="278" r:id="rId3"/>
    <p:sldId id="330" r:id="rId4"/>
    <p:sldId id="331" r:id="rId5"/>
    <p:sldId id="308" r:id="rId6"/>
    <p:sldId id="309" r:id="rId7"/>
    <p:sldId id="310" r:id="rId8"/>
    <p:sldId id="337" r:id="rId9"/>
    <p:sldId id="311" r:id="rId10"/>
    <p:sldId id="328" r:id="rId11"/>
    <p:sldId id="329" r:id="rId12"/>
    <p:sldId id="332" r:id="rId13"/>
    <p:sldId id="333" r:id="rId14"/>
    <p:sldId id="334" r:id="rId15"/>
    <p:sldId id="312" r:id="rId16"/>
    <p:sldId id="313" r:id="rId17"/>
    <p:sldId id="314" r:id="rId18"/>
    <p:sldId id="315" r:id="rId19"/>
    <p:sldId id="316" r:id="rId20"/>
    <p:sldId id="317" r:id="rId21"/>
    <p:sldId id="321" r:id="rId22"/>
    <p:sldId id="318" r:id="rId23"/>
    <p:sldId id="319" r:id="rId24"/>
    <p:sldId id="320" r:id="rId25"/>
    <p:sldId id="338" r:id="rId26"/>
    <p:sldId id="335" r:id="rId27"/>
    <p:sldId id="282" r:id="rId28"/>
    <p:sldId id="336" r:id="rId29"/>
    <p:sldId id="279" r:id="rId30"/>
    <p:sldId id="280" r:id="rId31"/>
    <p:sldId id="339" r:id="rId32"/>
    <p:sldId id="281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0" autoAdjust="0"/>
    <p:restoredTop sz="90719" autoAdjust="0"/>
  </p:normalViewPr>
  <p:slideViewPr>
    <p:cSldViewPr snapToGrid="0">
      <p:cViewPr varScale="1">
        <p:scale>
          <a:sx n="60" d="100"/>
          <a:sy n="60" d="100"/>
        </p:scale>
        <p:origin x="1216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9A202F-4299-479C-B15E-F143261314E2}" type="datetimeFigureOut">
              <a:rPr lang="ru-RU" smtClean="0"/>
              <a:t>21.02.2025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F2C122-6047-4DF2-B658-83EED2B0EF1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721634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0110C-44BF-413A-8FA8-51FBC9510905}" type="datetimeFigureOut">
              <a:rPr lang="ru-RU" smtClean="0"/>
              <a:t>21.02.2025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6F2DD-97A6-4ADB-A4AD-00C5B7798F0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217076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0110C-44BF-413A-8FA8-51FBC9510905}" type="datetimeFigureOut">
              <a:rPr lang="ru-RU" smtClean="0"/>
              <a:t>21.02.2025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6F2DD-97A6-4ADB-A4AD-00C5B7798F0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626512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0110C-44BF-413A-8FA8-51FBC9510905}" type="datetimeFigureOut">
              <a:rPr lang="ru-RU" smtClean="0"/>
              <a:t>21.02.2025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6F2DD-97A6-4ADB-A4AD-00C5B7798F0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897675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0110C-44BF-413A-8FA8-51FBC9510905}" type="datetimeFigureOut">
              <a:rPr lang="ru-RU" smtClean="0"/>
              <a:t>21.02.2025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6F2DD-97A6-4ADB-A4AD-00C5B7798F0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694527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0110C-44BF-413A-8FA8-51FBC9510905}" type="datetimeFigureOut">
              <a:rPr lang="ru-RU" smtClean="0"/>
              <a:t>21.02.2025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6F2DD-97A6-4ADB-A4AD-00C5B7798F0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994101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0110C-44BF-413A-8FA8-51FBC9510905}" type="datetimeFigureOut">
              <a:rPr lang="ru-RU" smtClean="0"/>
              <a:t>21.02.2025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6F2DD-97A6-4ADB-A4AD-00C5B7798F0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888988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0110C-44BF-413A-8FA8-51FBC9510905}" type="datetimeFigureOut">
              <a:rPr lang="ru-RU" smtClean="0"/>
              <a:t>21.02.2025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6F2DD-97A6-4ADB-A4AD-00C5B7798F0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271920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0110C-44BF-413A-8FA8-51FBC9510905}" type="datetimeFigureOut">
              <a:rPr lang="ru-RU" smtClean="0"/>
              <a:t>21.02.2025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6F2DD-97A6-4ADB-A4AD-00C5B7798F0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454441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0110C-44BF-413A-8FA8-51FBC9510905}" type="datetimeFigureOut">
              <a:rPr lang="ru-RU" smtClean="0"/>
              <a:t>21.02.2025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6F2DD-97A6-4ADB-A4AD-00C5B7798F0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041788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0110C-44BF-413A-8FA8-51FBC9510905}" type="datetimeFigureOut">
              <a:rPr lang="ru-RU" smtClean="0"/>
              <a:t>21.02.2025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6F2DD-97A6-4ADB-A4AD-00C5B7798F0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215151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0110C-44BF-413A-8FA8-51FBC9510905}" type="datetimeFigureOut">
              <a:rPr lang="ru-RU" smtClean="0"/>
              <a:t>21.02.2025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6F2DD-97A6-4ADB-A4AD-00C5B7798F0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115580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C0110C-44BF-413A-8FA8-51FBC9510905}" type="datetimeFigureOut">
              <a:rPr lang="ru-RU" smtClean="0"/>
              <a:t>21.02.2025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E6F2DD-97A6-4ADB-A4AD-00C5B7798F0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631356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tmp"/><Relationship Id="rId2" Type="http://schemas.openxmlformats.org/officeDocument/2006/relationships/image" Target="../media/image45.t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tmp"/><Relationship Id="rId5" Type="http://schemas.openxmlformats.org/officeDocument/2006/relationships/image" Target="../media/image48.tmp"/><Relationship Id="rId4" Type="http://schemas.openxmlformats.org/officeDocument/2006/relationships/image" Target="../media/image47.tm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tmp"/><Relationship Id="rId2" Type="http://schemas.openxmlformats.org/officeDocument/2006/relationships/image" Target="../media/image45.t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tmp"/><Relationship Id="rId5" Type="http://schemas.openxmlformats.org/officeDocument/2006/relationships/image" Target="../media/image50.tmp"/><Relationship Id="rId4" Type="http://schemas.openxmlformats.org/officeDocument/2006/relationships/image" Target="../media/image48.tm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tmp"/><Relationship Id="rId2" Type="http://schemas.openxmlformats.org/officeDocument/2006/relationships/image" Target="../media/image52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tmp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tmp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tmp"/><Relationship Id="rId2" Type="http://schemas.openxmlformats.org/officeDocument/2006/relationships/image" Target="../media/image56.tmp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tmp"/><Relationship Id="rId2" Type="http://schemas.openxmlformats.org/officeDocument/2006/relationships/image" Target="../media/image58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tmp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tmp"/><Relationship Id="rId2" Type="http://schemas.openxmlformats.org/officeDocument/2006/relationships/image" Target="../media/image61.tmp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tmp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tmp"/><Relationship Id="rId7" Type="http://schemas.openxmlformats.org/officeDocument/2006/relationships/image" Target="../media/image69.tmp"/><Relationship Id="rId2" Type="http://schemas.openxmlformats.org/officeDocument/2006/relationships/image" Target="../media/image64.t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tmp"/><Relationship Id="rId5" Type="http://schemas.openxmlformats.org/officeDocument/2006/relationships/image" Target="../media/image67.tmp"/><Relationship Id="rId4" Type="http://schemas.openxmlformats.org/officeDocument/2006/relationships/image" Target="../media/image66.tm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mp"/><Relationship Id="rId2" Type="http://schemas.openxmlformats.org/officeDocument/2006/relationships/image" Target="../media/image1.t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tmp"/><Relationship Id="rId5" Type="http://schemas.openxmlformats.org/officeDocument/2006/relationships/image" Target="../media/image4.tmp"/><Relationship Id="rId4" Type="http://schemas.openxmlformats.org/officeDocument/2006/relationships/image" Target="../media/image3.tm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tmp"/><Relationship Id="rId2" Type="http://schemas.openxmlformats.org/officeDocument/2006/relationships/image" Target="../media/image70.tmp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tmp"/><Relationship Id="rId2" Type="http://schemas.openxmlformats.org/officeDocument/2006/relationships/image" Target="../media/image72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tm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tmp"/><Relationship Id="rId2" Type="http://schemas.openxmlformats.org/officeDocument/2006/relationships/image" Target="../media/image63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tm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tmp"/><Relationship Id="rId2" Type="http://schemas.openxmlformats.org/officeDocument/2006/relationships/image" Target="../media/image77.tmp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tmp"/><Relationship Id="rId2" Type="http://schemas.openxmlformats.org/officeDocument/2006/relationships/image" Target="../media/image79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mp"/><Relationship Id="rId2" Type="http://schemas.openxmlformats.org/officeDocument/2006/relationships/image" Target="../media/image29.tmp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tmp"/><Relationship Id="rId4" Type="http://schemas.openxmlformats.org/officeDocument/2006/relationships/image" Target="../media/image32.tmp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tmp"/><Relationship Id="rId2" Type="http://schemas.openxmlformats.org/officeDocument/2006/relationships/image" Target="../media/image82.t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tmp"/><Relationship Id="rId5" Type="http://schemas.openxmlformats.org/officeDocument/2006/relationships/image" Target="../media/image85.tmp"/><Relationship Id="rId4" Type="http://schemas.openxmlformats.org/officeDocument/2006/relationships/image" Target="../media/image84.tmp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tmp"/><Relationship Id="rId2" Type="http://schemas.openxmlformats.org/officeDocument/2006/relationships/image" Target="../media/image87.t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tmp"/><Relationship Id="rId5" Type="http://schemas.openxmlformats.org/officeDocument/2006/relationships/image" Target="../media/image90.tmp"/><Relationship Id="rId4" Type="http://schemas.openxmlformats.org/officeDocument/2006/relationships/image" Target="../media/image89.tm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mp"/><Relationship Id="rId2" Type="http://schemas.openxmlformats.org/officeDocument/2006/relationships/image" Target="../media/image6.t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tmp"/><Relationship Id="rId5" Type="http://schemas.openxmlformats.org/officeDocument/2006/relationships/image" Target="../media/image9.tmp"/><Relationship Id="rId4" Type="http://schemas.openxmlformats.org/officeDocument/2006/relationships/image" Target="../media/image8.tmp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tmp"/><Relationship Id="rId3" Type="http://schemas.openxmlformats.org/officeDocument/2006/relationships/image" Target="../media/image93.tmp"/><Relationship Id="rId7" Type="http://schemas.openxmlformats.org/officeDocument/2006/relationships/image" Target="../media/image96.tmp"/><Relationship Id="rId2" Type="http://schemas.openxmlformats.org/officeDocument/2006/relationships/image" Target="../media/image92.t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tmp"/><Relationship Id="rId5" Type="http://schemas.openxmlformats.org/officeDocument/2006/relationships/image" Target="../media/image95.tmp"/><Relationship Id="rId4" Type="http://schemas.openxmlformats.org/officeDocument/2006/relationships/image" Target="../media/image94.tmp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tmp"/><Relationship Id="rId2" Type="http://schemas.openxmlformats.org/officeDocument/2006/relationships/image" Target="../media/image98.tmp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tmp"/><Relationship Id="rId3" Type="http://schemas.openxmlformats.org/officeDocument/2006/relationships/image" Target="../media/image101.tmp"/><Relationship Id="rId7" Type="http://schemas.openxmlformats.org/officeDocument/2006/relationships/image" Target="../media/image105.tmp"/><Relationship Id="rId2" Type="http://schemas.openxmlformats.org/officeDocument/2006/relationships/image" Target="../media/image100.t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tmp"/><Relationship Id="rId5" Type="http://schemas.openxmlformats.org/officeDocument/2006/relationships/image" Target="../media/image103.tmp"/><Relationship Id="rId10" Type="http://schemas.openxmlformats.org/officeDocument/2006/relationships/image" Target="../media/image108.tmp"/><Relationship Id="rId4" Type="http://schemas.openxmlformats.org/officeDocument/2006/relationships/image" Target="../media/image102.tmp"/><Relationship Id="rId9" Type="http://schemas.openxmlformats.org/officeDocument/2006/relationships/image" Target="../media/image107.tmp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tmp"/><Relationship Id="rId3" Type="http://schemas.openxmlformats.org/officeDocument/2006/relationships/image" Target="../media/image110.tmp"/><Relationship Id="rId7" Type="http://schemas.openxmlformats.org/officeDocument/2006/relationships/image" Target="../media/image114.tmp"/><Relationship Id="rId2" Type="http://schemas.openxmlformats.org/officeDocument/2006/relationships/image" Target="../media/image109.t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tmp"/><Relationship Id="rId5" Type="http://schemas.openxmlformats.org/officeDocument/2006/relationships/image" Target="../media/image112.tmp"/><Relationship Id="rId10" Type="http://schemas.openxmlformats.org/officeDocument/2006/relationships/image" Target="../media/image117.tmp"/><Relationship Id="rId4" Type="http://schemas.openxmlformats.org/officeDocument/2006/relationships/image" Target="../media/image111.tmp"/><Relationship Id="rId9" Type="http://schemas.openxmlformats.org/officeDocument/2006/relationships/image" Target="../media/image116.tmp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tmp"/><Relationship Id="rId7" Type="http://schemas.openxmlformats.org/officeDocument/2006/relationships/image" Target="../media/image120.tmp"/><Relationship Id="rId2" Type="http://schemas.openxmlformats.org/officeDocument/2006/relationships/image" Target="../media/image109.t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9.tmp"/><Relationship Id="rId5" Type="http://schemas.openxmlformats.org/officeDocument/2006/relationships/image" Target="../media/image115.tmp"/><Relationship Id="rId4" Type="http://schemas.openxmlformats.org/officeDocument/2006/relationships/image" Target="../media/image118.tmp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tmp"/><Relationship Id="rId2" Type="http://schemas.openxmlformats.org/officeDocument/2006/relationships/image" Target="../media/image109.tmp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3.tmp"/><Relationship Id="rId4" Type="http://schemas.openxmlformats.org/officeDocument/2006/relationships/image" Target="../media/image122.tmp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tmp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tmp"/><Relationship Id="rId2" Type="http://schemas.openxmlformats.org/officeDocument/2006/relationships/image" Target="../media/image125.tmp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tmp"/><Relationship Id="rId2" Type="http://schemas.openxmlformats.org/officeDocument/2006/relationships/image" Target="../media/image127.tmp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tmp"/><Relationship Id="rId2" Type="http://schemas.openxmlformats.org/officeDocument/2006/relationships/image" Target="../media/image129.tmp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2.tmp"/><Relationship Id="rId4" Type="http://schemas.openxmlformats.org/officeDocument/2006/relationships/image" Target="../media/image131.tm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mp"/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tmp"/><Relationship Id="rId4" Type="http://schemas.openxmlformats.org/officeDocument/2006/relationships/image" Target="../media/image13.tmp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tmp"/><Relationship Id="rId2" Type="http://schemas.openxmlformats.org/officeDocument/2006/relationships/image" Target="../media/image131.tmp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5.tmp"/><Relationship Id="rId4" Type="http://schemas.openxmlformats.org/officeDocument/2006/relationships/image" Target="../media/image134.tmp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tmp"/><Relationship Id="rId7" Type="http://schemas.openxmlformats.org/officeDocument/2006/relationships/image" Target="../media/image140.tmp"/><Relationship Id="rId2" Type="http://schemas.openxmlformats.org/officeDocument/2006/relationships/image" Target="../media/image131.t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9.tmp"/><Relationship Id="rId5" Type="http://schemas.openxmlformats.org/officeDocument/2006/relationships/image" Target="../media/image138.tmp"/><Relationship Id="rId4" Type="http://schemas.openxmlformats.org/officeDocument/2006/relationships/image" Target="../media/image137.tmp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tmp"/><Relationship Id="rId2" Type="http://schemas.openxmlformats.org/officeDocument/2006/relationships/image" Target="../media/image141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tmp"/><Relationship Id="rId2" Type="http://schemas.openxmlformats.org/officeDocument/2006/relationships/image" Target="../media/image144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6.tmp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tmp"/><Relationship Id="rId2" Type="http://schemas.openxmlformats.org/officeDocument/2006/relationships/image" Target="../media/image147.tmp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tmp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mp"/><Relationship Id="rId7" Type="http://schemas.openxmlformats.org/officeDocument/2006/relationships/image" Target="../media/image20.tmp"/><Relationship Id="rId2" Type="http://schemas.openxmlformats.org/officeDocument/2006/relationships/image" Target="../media/image15.t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tmp"/><Relationship Id="rId5" Type="http://schemas.openxmlformats.org/officeDocument/2006/relationships/image" Target="../media/image18.tmp"/><Relationship Id="rId4" Type="http://schemas.openxmlformats.org/officeDocument/2006/relationships/image" Target="../media/image17.tmp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tmp"/><Relationship Id="rId3" Type="http://schemas.openxmlformats.org/officeDocument/2006/relationships/image" Target="../media/image22.tmp"/><Relationship Id="rId7" Type="http://schemas.openxmlformats.org/officeDocument/2006/relationships/image" Target="../media/image26.tmp"/><Relationship Id="rId2" Type="http://schemas.openxmlformats.org/officeDocument/2006/relationships/image" Target="../media/image21.t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tmp"/><Relationship Id="rId5" Type="http://schemas.openxmlformats.org/officeDocument/2006/relationships/image" Target="../media/image24.tmp"/><Relationship Id="rId4" Type="http://schemas.openxmlformats.org/officeDocument/2006/relationships/image" Target="../media/image23.tm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mp"/><Relationship Id="rId2" Type="http://schemas.openxmlformats.org/officeDocument/2006/relationships/image" Target="../media/image26.tmp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tmp"/><Relationship Id="rId3" Type="http://schemas.openxmlformats.org/officeDocument/2006/relationships/image" Target="../media/image30.tmp"/><Relationship Id="rId7" Type="http://schemas.openxmlformats.org/officeDocument/2006/relationships/image" Target="../media/image34.tmp"/><Relationship Id="rId2" Type="http://schemas.openxmlformats.org/officeDocument/2006/relationships/image" Target="../media/image29.t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tmp"/><Relationship Id="rId5" Type="http://schemas.openxmlformats.org/officeDocument/2006/relationships/image" Target="../media/image32.tmp"/><Relationship Id="rId4" Type="http://schemas.openxmlformats.org/officeDocument/2006/relationships/image" Target="../media/image31.tmp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tmp"/><Relationship Id="rId3" Type="http://schemas.openxmlformats.org/officeDocument/2006/relationships/image" Target="../media/image37.tmp"/><Relationship Id="rId7" Type="http://schemas.openxmlformats.org/officeDocument/2006/relationships/image" Target="../media/image41.tmp"/><Relationship Id="rId2" Type="http://schemas.openxmlformats.org/officeDocument/2006/relationships/image" Target="../media/image36.t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tmp"/><Relationship Id="rId5" Type="http://schemas.openxmlformats.org/officeDocument/2006/relationships/image" Target="../media/image39.tmp"/><Relationship Id="rId10" Type="http://schemas.openxmlformats.org/officeDocument/2006/relationships/image" Target="../media/image44.tmp"/><Relationship Id="rId4" Type="http://schemas.openxmlformats.org/officeDocument/2006/relationships/image" Target="../media/image38.tmp"/><Relationship Id="rId9" Type="http://schemas.openxmlformats.org/officeDocument/2006/relationships/image" Target="../media/image43.tm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9E55AB-6FBF-B0C9-8397-B1AFFFCA70D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Linear Regression: optimization and data normalization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205404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143D729-2DFA-BC11-C1B8-F5C64802C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GD as approximation model</a:t>
            </a:r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B63C829-9A64-3936-3962-6F4CD54D7A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26890"/>
            <a:ext cx="8170814" cy="850493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6F2D395-7E57-7867-892E-9FDD5E4587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143" y="2371053"/>
            <a:ext cx="1842181" cy="596908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4CCDE9E0-8497-274A-5ED0-D17A191064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042" y="3321338"/>
            <a:ext cx="8146681" cy="596908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A0089D03-34CB-D97C-4F86-2E1D6BCB52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2171" y="3930542"/>
            <a:ext cx="4488332" cy="51788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547A75E-7698-398A-7BFC-9A38E1E71FCA}"/>
              </a:ext>
            </a:extLst>
          </p:cNvPr>
          <p:cNvSpPr txBox="1"/>
          <p:nvPr/>
        </p:nvSpPr>
        <p:spPr>
          <a:xfrm>
            <a:off x="886042" y="4855442"/>
            <a:ext cx="12841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For GD:</a:t>
            </a:r>
            <a:endParaRPr lang="ru-RU" sz="2800" dirty="0"/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A74BEB25-62E1-1F41-FFA7-6628830D3FD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309" y="4889232"/>
            <a:ext cx="1122048" cy="4937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1BDF876-EDE8-CC39-C94F-140DD5D1EF78}"/>
              </a:ext>
            </a:extLst>
          </p:cNvPr>
          <p:cNvSpPr txBox="1"/>
          <p:nvPr/>
        </p:nvSpPr>
        <p:spPr>
          <a:xfrm>
            <a:off x="886042" y="5454208"/>
            <a:ext cx="881085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In case of poorly scaled functions we have a mismatch between function and its approximation model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1730704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143D729-2DFA-BC11-C1B8-F5C64802C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Newton optimizer</a:t>
            </a:r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B63C829-9A64-3936-3962-6F4CD54D7A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26890"/>
            <a:ext cx="8170814" cy="850493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6F2D395-7E57-7867-892E-9FDD5E4587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6361" y="1753682"/>
            <a:ext cx="1842181" cy="596908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A0089D03-34CB-D97C-4F86-2E1D6BCB52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9371" y="2393376"/>
            <a:ext cx="4488332" cy="51788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547A75E-7698-398A-7BFC-9A38E1E71FCA}"/>
              </a:ext>
            </a:extLst>
          </p:cNvPr>
          <p:cNvSpPr txBox="1"/>
          <p:nvPr/>
        </p:nvSpPr>
        <p:spPr>
          <a:xfrm>
            <a:off x="838200" y="3477538"/>
            <a:ext cx="19977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For Newton:</a:t>
            </a:r>
            <a:endParaRPr lang="ru-RU" sz="2800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03B3EFB-A663-FD2F-B19B-A78C01D5EC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7281" y="3230237"/>
            <a:ext cx="5708533" cy="101215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4A96CFD-C251-3755-1B91-D42115F86AA9}"/>
              </a:ext>
            </a:extLst>
          </p:cNvPr>
          <p:cNvSpPr txBox="1"/>
          <p:nvPr/>
        </p:nvSpPr>
        <p:spPr>
          <a:xfrm>
            <a:off x="838200" y="5264388"/>
            <a:ext cx="24796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Newton iterate:</a:t>
            </a:r>
            <a:endParaRPr lang="ru-RU" sz="2800" dirty="0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03C869AE-DDEE-DF70-28C9-651BF50DF6C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7852" y="5258841"/>
            <a:ext cx="5894493" cy="61806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0302E46-7816-1A2C-6324-B8A5D8323DEF}"/>
              </a:ext>
            </a:extLst>
          </p:cNvPr>
          <p:cNvSpPr txBox="1"/>
          <p:nvPr/>
        </p:nvSpPr>
        <p:spPr>
          <a:xfrm>
            <a:off x="8535814" y="3477538"/>
            <a:ext cx="25233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- Hessian matrix</a:t>
            </a:r>
            <a:endParaRPr lang="ru-RU" sz="28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30B94FE-20E9-A6EB-7913-C1BF248F5ECC}"/>
              </a:ext>
            </a:extLst>
          </p:cNvPr>
          <p:cNvSpPr txBox="1"/>
          <p:nvPr/>
        </p:nvSpPr>
        <p:spPr>
          <a:xfrm>
            <a:off x="838200" y="4217313"/>
            <a:ext cx="79624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Hessian matrix helps in function curvature estimation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41403223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6C2DC1B-336C-4430-689F-374436D65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Rosenbrock function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238A2EF-05CD-C095-3F2C-1BC4941FD6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8026" y="2346514"/>
            <a:ext cx="8280031" cy="436670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DB50B70-E3A1-BB67-0153-FDDCE4456D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319" y="1494057"/>
            <a:ext cx="5352993" cy="701328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2A1383B-11CB-C571-9A86-5F7ACB4867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2404" y="1571510"/>
            <a:ext cx="1915413" cy="458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9786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4D92FF-DB98-1C8E-0E07-56033A60D1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9DC3A2F-D169-A6B8-D9F4-4F2E8FCBD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Rosenbrock function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B6320CD-969A-2296-8899-F2E3D61ED3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9346" y="2423242"/>
            <a:ext cx="6100585" cy="406237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CBD6C01-0978-3569-8E18-177FF2EAD02C}"/>
              </a:ext>
            </a:extLst>
          </p:cNvPr>
          <p:cNvSpPr txBox="1"/>
          <p:nvPr/>
        </p:nvSpPr>
        <p:spPr>
          <a:xfrm>
            <a:off x="873092" y="1533745"/>
            <a:ext cx="59286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GD vs. Newton for Rosenbrock function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551523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A3DBC4-B344-C73C-7360-E833DD0609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D2C5BED-144F-7132-5C50-9A6C6D3F3A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Rosenbrock function</a:t>
            </a:r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AE3E92-6332-F810-FF4B-7B24A7C5CDB2}"/>
              </a:ext>
            </a:extLst>
          </p:cNvPr>
          <p:cNvSpPr txBox="1"/>
          <p:nvPr/>
        </p:nvSpPr>
        <p:spPr>
          <a:xfrm>
            <a:off x="2266078" y="6268678"/>
            <a:ext cx="21343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GD trajectory</a:t>
            </a:r>
            <a:endParaRPr lang="ru-RU" sz="28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8AF27A9-327F-806F-8C81-A0F0746E28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8682" y="1353157"/>
            <a:ext cx="4903546" cy="486342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E64079B-C628-7E45-7EB6-BDAD2A2A37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617" y="1353157"/>
            <a:ext cx="4768985" cy="48634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D8965EA-5C24-D81B-8F60-0288AD516471}"/>
              </a:ext>
            </a:extLst>
          </p:cNvPr>
          <p:cNvSpPr txBox="1"/>
          <p:nvPr/>
        </p:nvSpPr>
        <p:spPr>
          <a:xfrm>
            <a:off x="8157616" y="6268678"/>
            <a:ext cx="28479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Newton trajectory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36879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A411F68-62D0-6D89-EA7B-805C347A9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Newton optimizer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47FC736-F98E-A8C1-7892-A9B9035FBE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4149" y="1754219"/>
            <a:ext cx="5898427" cy="49084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C7CAC16-9E8A-0D66-E6FD-189814D0D374}"/>
              </a:ext>
            </a:extLst>
          </p:cNvPr>
          <p:cNvSpPr txBox="1"/>
          <p:nvPr/>
        </p:nvSpPr>
        <p:spPr>
          <a:xfrm>
            <a:off x="838200" y="1743586"/>
            <a:ext cx="27659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Optimization step</a:t>
            </a:r>
            <a:endParaRPr lang="ru-RU" sz="2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FF5AFB-AAA4-0727-D2C4-250770D9404C}"/>
              </a:ext>
            </a:extLst>
          </p:cNvPr>
          <p:cNvSpPr txBox="1"/>
          <p:nvPr/>
        </p:nvSpPr>
        <p:spPr>
          <a:xfrm>
            <a:off x="838200" y="2629187"/>
            <a:ext cx="15313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Memory:</a:t>
            </a:r>
            <a:endParaRPr lang="ru-RU" sz="28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E82F79F-8698-85D9-BBD8-568A2AEB05E8}"/>
              </a:ext>
            </a:extLst>
          </p:cNvPr>
          <p:cNvSpPr txBox="1"/>
          <p:nvPr/>
        </p:nvSpPr>
        <p:spPr>
          <a:xfrm>
            <a:off x="838200" y="3237549"/>
            <a:ext cx="3262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Computational costs:</a:t>
            </a:r>
            <a:endParaRPr lang="ru-RU" sz="2800" dirty="0"/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5435AB64-0EC4-152C-3886-2CFE9AA4FB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1887" y="2661087"/>
            <a:ext cx="951604" cy="440988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C078B71B-586E-AF4F-2AD5-3FFFB39F92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0375" y="3292255"/>
            <a:ext cx="921410" cy="46851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0E83A3B-6790-C43E-03C3-941D9546E338}"/>
              </a:ext>
            </a:extLst>
          </p:cNvPr>
          <p:cNvSpPr txBox="1"/>
          <p:nvPr/>
        </p:nvSpPr>
        <p:spPr>
          <a:xfrm>
            <a:off x="838200" y="4166071"/>
            <a:ext cx="931589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Newton method is good </a:t>
            </a:r>
            <a:r>
              <a:rPr lang="en-US" sz="2800" dirty="0" err="1"/>
              <a:t>w.r.t.</a:t>
            </a:r>
            <a:r>
              <a:rPr lang="en-US" sz="2800" dirty="0"/>
              <a:t> number of iterations needed for convergence, but is very costly procedure!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17078310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521BDAA-4673-A573-143F-41D673652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Practical optimizers</a:t>
            </a:r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A41851-A993-7D86-A7E1-7743CDACC89D}"/>
              </a:ext>
            </a:extLst>
          </p:cNvPr>
          <p:cNvSpPr txBox="1"/>
          <p:nvPr/>
        </p:nvSpPr>
        <p:spPr>
          <a:xfrm>
            <a:off x="852162" y="1690687"/>
            <a:ext cx="10067476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Good optimizers have computational complexity and memory requirements similar to GD and optimization steps similar to Newton. Examples: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Conjugate Gradient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Newton-CG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L-BFGS</a:t>
            </a:r>
          </a:p>
          <a:p>
            <a:r>
              <a:rPr lang="en-US" sz="2800" dirty="0"/>
              <a:t>and others…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2996149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B0D82AA-1001-89CC-82C4-74CDA4ED01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963940" cy="1325563"/>
          </a:xfrm>
        </p:spPr>
        <p:txBody>
          <a:bodyPr/>
          <a:lstStyle/>
          <a:p>
            <a:r>
              <a:rPr lang="en-US" dirty="0"/>
              <a:t>Using optimizers from </a:t>
            </a:r>
            <a:r>
              <a:rPr lang="en-US" dirty="0" err="1"/>
              <a:t>scipy.optimize.minimize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88C7F47-1AB0-3C72-7EB8-1CEB63047E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887" y="2660043"/>
            <a:ext cx="3676789" cy="14747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DF80C24-735F-26BD-27A2-E01A809FFEDE}"/>
              </a:ext>
            </a:extLst>
          </p:cNvPr>
          <p:cNvSpPr txBox="1"/>
          <p:nvPr/>
        </p:nvSpPr>
        <p:spPr>
          <a:xfrm>
            <a:off x="880729" y="1663437"/>
            <a:ext cx="11059633" cy="968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Implement function that for given set of parameters returns function value and its gradient</a:t>
            </a:r>
            <a:endParaRPr lang="ru-RU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D34578-0F39-2DA4-7C03-3A4129952A42}"/>
              </a:ext>
            </a:extLst>
          </p:cNvPr>
          <p:cNvSpPr txBox="1"/>
          <p:nvPr/>
        </p:nvSpPr>
        <p:spPr>
          <a:xfrm>
            <a:off x="883988" y="4283329"/>
            <a:ext cx="110596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Call optimization routine from </a:t>
            </a:r>
            <a:r>
              <a:rPr lang="en-US" sz="2800" dirty="0" err="1"/>
              <a:t>scipy.optimize</a:t>
            </a:r>
            <a:endParaRPr lang="ru-RU" sz="2800" dirty="0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065C9339-32FE-D69D-8BCA-3689A96CAA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887" y="5043209"/>
            <a:ext cx="8712995" cy="996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1446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44F3539-D8FB-1E7D-38AC-81850B8A0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normalization</a:t>
            </a:r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2D5EEE-09DA-523D-17DB-84F9A9F62704}"/>
              </a:ext>
            </a:extLst>
          </p:cNvPr>
          <p:cNvSpPr txBox="1"/>
          <p:nvPr/>
        </p:nvSpPr>
        <p:spPr>
          <a:xfrm>
            <a:off x="838200" y="1524939"/>
            <a:ext cx="39285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x – apartment, y – its cost</a:t>
            </a:r>
            <a:endParaRPr lang="ru-RU" sz="28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92852BC-DC10-54D4-A21D-05126225FA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253205"/>
            <a:ext cx="8326792" cy="109332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4B18EB0-380F-BCEB-BCA0-97E7DD00D8FC}"/>
              </a:ext>
            </a:extLst>
          </p:cNvPr>
          <p:cNvSpPr txBox="1"/>
          <p:nvPr/>
        </p:nvSpPr>
        <p:spPr>
          <a:xfrm>
            <a:off x="838200" y="3551580"/>
            <a:ext cx="10515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Different features are measured in different scales. This leads to different influence of weights to prediction.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34861756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44F3539-D8FB-1E7D-38AC-81850B8A0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normalization</a:t>
            </a:r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074966F-5680-2BAA-8E1D-3C02779250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3085" y="1559602"/>
            <a:ext cx="3851485" cy="52322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CE87CB3-D2C5-9403-8B5D-7087B2EBD2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4184" y="2731545"/>
            <a:ext cx="3975603" cy="908096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B71C0C6C-7871-8D73-EE00-642CC084BA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4184" y="4131179"/>
            <a:ext cx="5021530" cy="960322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757AE154-8778-FA9E-1884-F2F076A45F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387" y="5767261"/>
            <a:ext cx="3364920" cy="1021621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B0660554-23CF-CFB9-C4D9-D4C91F0736C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0534" y="2582925"/>
            <a:ext cx="4391587" cy="1023348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1143C53D-A43C-FD03-36A8-3AD7144CAE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0534" y="3687095"/>
            <a:ext cx="1891799" cy="79014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0993DDE-76D5-39BA-AC71-0C965F59B98F}"/>
              </a:ext>
            </a:extLst>
          </p:cNvPr>
          <p:cNvSpPr txBox="1"/>
          <p:nvPr/>
        </p:nvSpPr>
        <p:spPr>
          <a:xfrm>
            <a:off x="838200" y="1546355"/>
            <a:ext cx="21643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Initial dataset</a:t>
            </a:r>
            <a:endParaRPr lang="ru-RU" sz="28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DB5B2A0-FFC1-F247-7669-7AEE515BE4F1}"/>
              </a:ext>
            </a:extLst>
          </p:cNvPr>
          <p:cNvSpPr txBox="1"/>
          <p:nvPr/>
        </p:nvSpPr>
        <p:spPr>
          <a:xfrm>
            <a:off x="838200" y="2211251"/>
            <a:ext cx="43915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Mean value for each feature:</a:t>
            </a:r>
            <a:endParaRPr lang="ru-RU" sz="28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3E758E5-E2B1-C6EE-E33E-D1DD08E42002}"/>
              </a:ext>
            </a:extLst>
          </p:cNvPr>
          <p:cNvSpPr txBox="1"/>
          <p:nvPr/>
        </p:nvSpPr>
        <p:spPr>
          <a:xfrm>
            <a:off x="838199" y="3607958"/>
            <a:ext cx="47979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Variance value for each feature:</a:t>
            </a:r>
            <a:endParaRPr lang="ru-RU" sz="28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B9DA908-97BE-953D-E8A6-B8AD4DD1F7C8}"/>
              </a:ext>
            </a:extLst>
          </p:cNvPr>
          <p:cNvSpPr txBox="1"/>
          <p:nvPr/>
        </p:nvSpPr>
        <p:spPr>
          <a:xfrm>
            <a:off x="833946" y="5092628"/>
            <a:ext cx="23330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Normalization:</a:t>
            </a:r>
            <a:endParaRPr lang="ru-RU" sz="28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0A85249-6AA2-6ABC-0251-091ADA8FF6D9}"/>
              </a:ext>
            </a:extLst>
          </p:cNvPr>
          <p:cNvSpPr txBox="1"/>
          <p:nvPr/>
        </p:nvSpPr>
        <p:spPr>
          <a:xfrm>
            <a:off x="7559268" y="1518754"/>
            <a:ext cx="279661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Normalization for target variable: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34274902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EF74804-F848-08A8-C4B5-3422C1873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model for regression</a:t>
            </a:r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3C725F6-BAD9-2BCA-EB0A-53CB832FFBF3}"/>
              </a:ext>
            </a:extLst>
          </p:cNvPr>
          <p:cNvSpPr txBox="1"/>
          <p:nvPr/>
        </p:nvSpPr>
        <p:spPr>
          <a:xfrm>
            <a:off x="838200" y="1678888"/>
            <a:ext cx="25002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Training dataset</a:t>
            </a:r>
            <a:endParaRPr lang="ru-RU" sz="2800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2A52CB8-E720-E241-7C8E-F215036BA3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7693" y="1664363"/>
            <a:ext cx="5107250" cy="52322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ECCF7A7-FE99-D1B7-855E-A5CAD60A59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0595" y="2505880"/>
            <a:ext cx="2126465" cy="47675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699D7B3-F151-1F89-01B0-365C15AB071E}"/>
              </a:ext>
            </a:extLst>
          </p:cNvPr>
          <p:cNvSpPr txBox="1"/>
          <p:nvPr/>
        </p:nvSpPr>
        <p:spPr>
          <a:xfrm>
            <a:off x="838200" y="2481231"/>
            <a:ext cx="1649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ML model</a:t>
            </a:r>
            <a:endParaRPr lang="ru-RU" sz="2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C34041B-2D6A-072F-50C4-07D504BBE1DF}"/>
              </a:ext>
            </a:extLst>
          </p:cNvPr>
          <p:cNvSpPr txBox="1"/>
          <p:nvPr/>
        </p:nvSpPr>
        <p:spPr>
          <a:xfrm>
            <a:off x="838200" y="3317650"/>
            <a:ext cx="27687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MSE loss function</a:t>
            </a:r>
            <a:endParaRPr lang="ru-RU" sz="2800" dirty="0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750D2D7D-48C4-9676-8DA8-E52FA9F414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8406" y="3043032"/>
            <a:ext cx="5093262" cy="1084468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7AD97702-247D-8F74-37C3-F0303C0275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0657" y="4109170"/>
            <a:ext cx="5605524" cy="1084467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E560813C-D541-4846-A13E-FE652CBE3DF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7907" y="5492807"/>
            <a:ext cx="6138072" cy="52322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652D18F-B0FF-72E5-0A75-FD3FBD417DB8}"/>
              </a:ext>
            </a:extLst>
          </p:cNvPr>
          <p:cNvSpPr txBox="1"/>
          <p:nvPr/>
        </p:nvSpPr>
        <p:spPr>
          <a:xfrm>
            <a:off x="838200" y="5492807"/>
            <a:ext cx="28668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Analytical solution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41274008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44F3539-D8FB-1E7D-38AC-81850B8A0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normalization on inference</a:t>
            </a:r>
            <a:endParaRPr lang="ru-RU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DB5B2A0-FFC1-F247-7669-7AEE515BE4F1}"/>
              </a:ext>
            </a:extLst>
          </p:cNvPr>
          <p:cNvSpPr txBox="1"/>
          <p:nvPr/>
        </p:nvSpPr>
        <p:spPr>
          <a:xfrm>
            <a:off x="833946" y="1578731"/>
            <a:ext cx="793791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All normalizing coefficients (means and variances) should be stored in memory</a:t>
            </a:r>
            <a:endParaRPr lang="ru-RU" sz="28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588B67C-93F3-1B74-31CF-48C4699376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8102" y="2693194"/>
            <a:ext cx="4181393" cy="4221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2EA5CEF-8E38-AEFD-2034-F4FEA67AFAC8}"/>
              </a:ext>
            </a:extLst>
          </p:cNvPr>
          <p:cNvSpPr txBox="1"/>
          <p:nvPr/>
        </p:nvSpPr>
        <p:spPr>
          <a:xfrm>
            <a:off x="833946" y="3339270"/>
            <a:ext cx="1064921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For test objects their features should be normalized in the same way, and target variable should be restored from normalized predictions</a:t>
            </a:r>
            <a:endParaRPr lang="ru-RU" sz="28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C899C11-20C8-A717-DA39-B0FBDB0CDF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1527" y="4522834"/>
            <a:ext cx="5542317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2876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E35297F-ECA6-1B7D-8D29-BB6CAB48EE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Alternative way of data normalization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5D06171-5E61-BE06-EF4E-B893CA9116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754707"/>
            <a:ext cx="5450356" cy="70161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C7A7372-F0B2-D83D-E936-7C25CA732E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647641"/>
            <a:ext cx="5450356" cy="701616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CA17DD5-7008-01B0-6580-1DD6E9C737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540576"/>
            <a:ext cx="4446181" cy="979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4358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44F3539-D8FB-1E7D-38AC-81850B8A05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027735" cy="1325563"/>
          </a:xfrm>
        </p:spPr>
        <p:txBody>
          <a:bodyPr/>
          <a:lstStyle/>
          <a:p>
            <a:r>
              <a:rPr lang="en-US" dirty="0"/>
              <a:t>Data normalization from optimization viewpoint</a:t>
            </a:r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806372A-6072-B107-FE4A-0EE56000F9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62089"/>
            <a:ext cx="8326792" cy="109332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FD540EB-4D6B-15F4-37E2-47A6F8E1F2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856539"/>
            <a:ext cx="3810368" cy="363633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2F8794B-157B-EF09-39CB-60E60776CB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3010" y="2670871"/>
            <a:ext cx="3543671" cy="351211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D8343AB-FB06-E9D8-7FEA-139670E43DD3}"/>
              </a:ext>
            </a:extLst>
          </p:cNvPr>
          <p:cNvSpPr txBox="1"/>
          <p:nvPr/>
        </p:nvSpPr>
        <p:spPr>
          <a:xfrm>
            <a:off x="7034638" y="6231265"/>
            <a:ext cx="30120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After normalization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11637239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F18F35E-0A12-C937-AA5F-9D8D2AF40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normalization </a:t>
            </a:r>
            <a:r>
              <a:rPr lang="en-US" dirty="0" err="1"/>
              <a:t>w.r.t.</a:t>
            </a:r>
            <a:r>
              <a:rPr lang="en-US" dirty="0"/>
              <a:t> regularization</a:t>
            </a:r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E7B1613-4192-4DDC-E9FF-40DD1535E8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56761"/>
            <a:ext cx="9588013" cy="122263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E646456-C4E7-2DB0-6B42-0FEDD5421151}"/>
              </a:ext>
            </a:extLst>
          </p:cNvPr>
          <p:cNvSpPr txBox="1"/>
          <p:nvPr/>
        </p:nvSpPr>
        <p:spPr>
          <a:xfrm>
            <a:off x="838200" y="4476305"/>
            <a:ext cx="1039864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In case of unnormalized data different regularization coefficients for different weights should be used.</a:t>
            </a:r>
            <a:endParaRPr lang="ru-RU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792070-70A8-6210-2E1F-94EE5CC1B939}"/>
              </a:ext>
            </a:extLst>
          </p:cNvPr>
          <p:cNvSpPr txBox="1"/>
          <p:nvPr/>
        </p:nvSpPr>
        <p:spPr>
          <a:xfrm>
            <a:off x="848833" y="2715725"/>
            <a:ext cx="36778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Equivalent formulation:</a:t>
            </a:r>
            <a:endParaRPr lang="ru-RU" sz="2800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D9F5741-FB28-A6D6-30BF-61ACB45570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718" y="2571785"/>
            <a:ext cx="3200564" cy="1289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147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B211065-EF86-1321-8216-2A5468984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normalization </a:t>
            </a:r>
            <a:r>
              <a:rPr lang="en-US" dirty="0" err="1"/>
              <a:t>w.r.t.</a:t>
            </a:r>
            <a:r>
              <a:rPr lang="en-US" dirty="0"/>
              <a:t> computation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0D17B9F-C122-9B96-59D0-EDD5AB6CCC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141" y="1435502"/>
            <a:ext cx="3341208" cy="119223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3476188-1F35-E42D-5159-F9AC3FD862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6083" y="4066206"/>
            <a:ext cx="3341579" cy="96905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E87156C-552F-8023-ECE2-A205E00E25C9}"/>
              </a:ext>
            </a:extLst>
          </p:cNvPr>
          <p:cNvSpPr txBox="1"/>
          <p:nvPr/>
        </p:nvSpPr>
        <p:spPr>
          <a:xfrm>
            <a:off x="1018141" y="3409660"/>
            <a:ext cx="90308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In floating point arithmetic only relative precision is ensured:</a:t>
            </a:r>
            <a:endParaRPr lang="ru-RU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ED8430-41AA-B9B3-33E1-DDB7D3CA171A}"/>
              </a:ext>
            </a:extLst>
          </p:cNvPr>
          <p:cNvSpPr txBox="1"/>
          <p:nvPr/>
        </p:nvSpPr>
        <p:spPr>
          <a:xfrm>
            <a:off x="1018141" y="4980125"/>
            <a:ext cx="1044117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In practice computations with big absolute values of numbers may lead to numerical instabilities</a:t>
            </a:r>
            <a:endParaRPr lang="ru-RU" sz="28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A3C6A39-71BE-690E-3BD3-1E0932EFFA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976" y="2925457"/>
            <a:ext cx="10881277" cy="391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37662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084C9C-2A0F-E836-8601-7DDD208E10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AF9CDE2-9DE7-B6D0-FA70-777A50F59A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Elements of ML pipeline for linear regression</a:t>
            </a:r>
            <a:endParaRPr lang="ru-R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8EB342C-E3AF-2AD4-BFEB-36BF09D42DC5}"/>
              </a:ext>
            </a:extLst>
          </p:cNvPr>
          <p:cNvSpPr txBox="1"/>
          <p:nvPr/>
        </p:nvSpPr>
        <p:spPr>
          <a:xfrm>
            <a:off x="838200" y="1690688"/>
            <a:ext cx="10794045" cy="48320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1. Prepare your features for training with linear regression model</a:t>
            </a:r>
          </a:p>
          <a:p>
            <a:r>
              <a:rPr lang="en-US" sz="2800" dirty="0"/>
              <a:t>	Exploratory data analysis, categorical features conversion</a:t>
            </a:r>
          </a:p>
          <a:p>
            <a:r>
              <a:rPr lang="en-US" sz="2800" dirty="0"/>
              <a:t>2. Add data normalization within ML pipeline</a:t>
            </a:r>
          </a:p>
          <a:p>
            <a:r>
              <a:rPr lang="en-US" sz="2800" dirty="0"/>
              <a:t>	Use </a:t>
            </a:r>
            <a:r>
              <a:rPr lang="en-US" sz="2800" dirty="0" err="1"/>
              <a:t>sklearn.preprocessing</a:t>
            </a:r>
            <a:r>
              <a:rPr lang="en-US" sz="2800" dirty="0"/>
              <a:t> and </a:t>
            </a:r>
            <a:r>
              <a:rPr lang="en-US" sz="2800" dirty="0" err="1"/>
              <a:t>sklearn.pipeline</a:t>
            </a:r>
            <a:endParaRPr lang="en-US" sz="2800" dirty="0"/>
          </a:p>
          <a:p>
            <a:r>
              <a:rPr lang="en-US" sz="2800" dirty="0"/>
              <a:t>3. Add </a:t>
            </a:r>
            <a:r>
              <a:rPr lang="en-US" sz="2800" dirty="0" err="1"/>
              <a:t>regularizer</a:t>
            </a:r>
            <a:r>
              <a:rPr lang="en-US" sz="2800" dirty="0"/>
              <a:t> and tune regularization coefficient</a:t>
            </a:r>
          </a:p>
          <a:p>
            <a:r>
              <a:rPr lang="en-US" sz="2800" dirty="0"/>
              <a:t>	Use </a:t>
            </a:r>
            <a:r>
              <a:rPr lang="en-US" sz="2800" dirty="0" err="1"/>
              <a:t>sklearn.model_selection</a:t>
            </a:r>
            <a:endParaRPr lang="en-US" sz="2800" dirty="0"/>
          </a:p>
          <a:p>
            <a:r>
              <a:rPr lang="en-US" sz="2800" dirty="0"/>
              <a:t>4. Choose optimizer</a:t>
            </a:r>
          </a:p>
          <a:p>
            <a:r>
              <a:rPr lang="en-US" sz="2800" dirty="0"/>
              <a:t>	Use e.g. L-BFGS for normal datasets and some stochastic optimizer</a:t>
            </a:r>
          </a:p>
          <a:p>
            <a:r>
              <a:rPr lang="en-US" sz="2800" dirty="0"/>
              <a:t>	for large datasets</a:t>
            </a:r>
          </a:p>
          <a:p>
            <a:r>
              <a:rPr lang="en-US" sz="2800" dirty="0"/>
              <a:t>5. Control quality of obtained predictor with cross validation</a:t>
            </a:r>
          </a:p>
          <a:p>
            <a:r>
              <a:rPr lang="en-US" sz="2800" dirty="0"/>
              <a:t>	Use </a:t>
            </a:r>
            <a:r>
              <a:rPr lang="en-US" sz="2800" dirty="0" err="1"/>
              <a:t>sklearn.metrics</a:t>
            </a:r>
            <a:r>
              <a:rPr lang="en-US" sz="2800" dirty="0"/>
              <a:t> and </a:t>
            </a:r>
            <a:r>
              <a:rPr lang="en-US" sz="2800" dirty="0" err="1"/>
              <a:t>sklearn.model_selection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1283393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9E55AB-6FBF-B0C9-8397-B1AFFFCA70D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Stochastic Optimization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755762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8447F8E-8CB2-5A51-C9AD-5C7F19379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 for linear regression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4437680-B3AF-7EDE-25A0-5881069E76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262" y="1491194"/>
            <a:ext cx="6131390" cy="1130017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98622EB1-867A-B0B1-E84B-651570C4A6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7146" y="3326922"/>
            <a:ext cx="1054663" cy="415780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AF40FF21-3784-5E49-0379-5CBD362E90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2632" y="3880564"/>
            <a:ext cx="2823200" cy="52321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FB9ADDC-8ED9-B8EB-6C6D-6641DAE7EEB0}"/>
              </a:ext>
            </a:extLst>
          </p:cNvPr>
          <p:cNvSpPr txBox="1"/>
          <p:nvPr/>
        </p:nvSpPr>
        <p:spPr>
          <a:xfrm>
            <a:off x="956320" y="2650107"/>
            <a:ext cx="27771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Gradient descent:</a:t>
            </a:r>
            <a:endParaRPr lang="ru-RU" sz="2800" dirty="0"/>
          </a:p>
        </p:txBody>
      </p:sp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DC2F0AC4-D869-7CB4-7D27-38A8959A32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2935" y="2645521"/>
            <a:ext cx="3988437" cy="54022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C5C8FA49-0A21-0BF2-7302-A6D563D0BA1A}"/>
              </a:ext>
            </a:extLst>
          </p:cNvPr>
          <p:cNvSpPr txBox="1"/>
          <p:nvPr/>
        </p:nvSpPr>
        <p:spPr>
          <a:xfrm>
            <a:off x="956320" y="3247888"/>
            <a:ext cx="56040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Computational costs of one iteration:</a:t>
            </a:r>
            <a:endParaRPr lang="ru-RU" sz="28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B10BB3B-1760-A999-27F7-EF604481EA2D}"/>
              </a:ext>
            </a:extLst>
          </p:cNvPr>
          <p:cNvSpPr txBox="1"/>
          <p:nvPr/>
        </p:nvSpPr>
        <p:spPr>
          <a:xfrm>
            <a:off x="956320" y="3863051"/>
            <a:ext cx="40035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Total computational costs:</a:t>
            </a:r>
            <a:endParaRPr lang="ru-RU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05254D-CBB5-C313-0FCD-945D49A9078A}"/>
              </a:ext>
            </a:extLst>
          </p:cNvPr>
          <p:cNvSpPr txBox="1"/>
          <p:nvPr/>
        </p:nvSpPr>
        <p:spPr>
          <a:xfrm>
            <a:off x="966953" y="4919218"/>
            <a:ext cx="1076075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Using GD and other classic optimizers can be complicated for large datasets, i.e. when N is large. Solution: stochastic optimizers.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22769553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B64D7F7-BE65-4301-C7B0-92B5EEFC8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 on random variables</a:t>
            </a:r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DE1071-B88B-1867-33BA-21DB9DBD8253}"/>
              </a:ext>
            </a:extLst>
          </p:cNvPr>
          <p:cNvSpPr txBox="1"/>
          <p:nvPr/>
        </p:nvSpPr>
        <p:spPr>
          <a:xfrm>
            <a:off x="838202" y="1690687"/>
            <a:ext cx="646142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Discrete random variable x is determined by its </a:t>
            </a:r>
            <a:r>
              <a:rPr lang="en-US" sz="2800" dirty="0" err="1"/>
              <a:t>pmf</a:t>
            </a:r>
            <a:r>
              <a:rPr lang="en-US" sz="2800" dirty="0"/>
              <a:t> (probability mass function)</a:t>
            </a:r>
            <a:endParaRPr lang="ru-RU" sz="2800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D714500-BCBA-E938-9ADF-ACC19EFE7D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7116" y="1626114"/>
            <a:ext cx="3997508" cy="3030946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4B23AC9-27B7-D3C4-7A0D-30EA2F09E6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833" y="2978878"/>
            <a:ext cx="2538939" cy="529866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26D03767-192D-AE09-5659-B1E0C2E5C1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2779" y="2612895"/>
            <a:ext cx="3586849" cy="117761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2B03B63B-00E7-F47F-39AC-8498D76117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775" y="3695444"/>
            <a:ext cx="3016346" cy="492944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7AEACA6B-A763-9D71-7246-A04BBA4CF77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54" y="4153318"/>
            <a:ext cx="4467995" cy="117761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3C36D39-298F-F262-FD9B-7D1748B400E2}"/>
              </a:ext>
            </a:extLst>
          </p:cNvPr>
          <p:cNvSpPr txBox="1"/>
          <p:nvPr/>
        </p:nvSpPr>
        <p:spPr>
          <a:xfrm>
            <a:off x="848833" y="5311749"/>
            <a:ext cx="1040041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One sample from </a:t>
            </a:r>
            <a:r>
              <a:rPr lang="en-US" sz="2800" dirty="0" err="1"/>
              <a:t>pmf</a:t>
            </a:r>
            <a:r>
              <a:rPr lang="en-US" sz="2800" dirty="0"/>
              <a:t> can be arbitrary. With many samples their ratios converge to probability values.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14808320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B64D7F7-BE65-4301-C7B0-92B5EEFC8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 on random variables</a:t>
            </a:r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DE1071-B88B-1867-33BA-21DB9DBD8253}"/>
              </a:ext>
            </a:extLst>
          </p:cNvPr>
          <p:cNvSpPr txBox="1"/>
          <p:nvPr/>
        </p:nvSpPr>
        <p:spPr>
          <a:xfrm>
            <a:off x="838202" y="1690687"/>
            <a:ext cx="608359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Real-valued random variable x is determined by its pdf (probability density function)</a:t>
            </a:r>
            <a:endParaRPr lang="ru-RU" sz="28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A9B9637-5418-EFD6-2253-FD3189D8D3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2749" y="1569666"/>
            <a:ext cx="4375375" cy="3264068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6EE22DE-9C11-F220-A71B-0EE7D554E0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207391"/>
            <a:ext cx="969335" cy="484667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158AF0E2-AD8C-F14F-3E00-C19D501785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2208" y="3186667"/>
            <a:ext cx="1701489" cy="484666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3EC98A4F-8EC1-1816-2800-C95D21C96D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3489" y="3030736"/>
            <a:ext cx="1907447" cy="922957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2F7F8F08-3606-0FFB-B30D-F0E6ED5CC57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4045556"/>
            <a:ext cx="3913453" cy="1003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6212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7BEBA1-2A76-5495-950B-0EEFEC15F2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AAF7B59-7D87-C038-52FA-B9E0AB77D7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 with L2 regularization</a:t>
            </a:r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EA1B059-FEF2-45B6-954E-4376F9FDFB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311" y="1424766"/>
            <a:ext cx="8858616" cy="83526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62473AB-553E-8E51-E2F8-22D565DC1FD2}"/>
              </a:ext>
            </a:extLst>
          </p:cNvPr>
          <p:cNvSpPr txBox="1"/>
          <p:nvPr/>
        </p:nvSpPr>
        <p:spPr>
          <a:xfrm>
            <a:off x="838200" y="2301766"/>
            <a:ext cx="1076560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Regularization balances approximation quality on the training set and simplicity of predictor for good generalization ability</a:t>
            </a:r>
            <a:endParaRPr lang="ru-RU" sz="2800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52BA415-1768-2DB6-2680-3705BF5497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3684" y="3403071"/>
            <a:ext cx="4406657" cy="52480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7EAB09A-6415-53E2-C4BF-4679BE1828D0}"/>
              </a:ext>
            </a:extLst>
          </p:cNvPr>
          <p:cNvSpPr txBox="1"/>
          <p:nvPr/>
        </p:nvSpPr>
        <p:spPr>
          <a:xfrm>
            <a:off x="838200" y="4228619"/>
            <a:ext cx="72205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Computational complexity of analytical solution: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9325AE6E-3C97-5689-A5D5-BAF1BF60F3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106" y="4844408"/>
            <a:ext cx="1318792" cy="496688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7C9D4293-D515-05FA-EF17-87ED73FB0D2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053" y="5466369"/>
            <a:ext cx="964281" cy="452793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39BA0968-2D6A-38C2-F953-3BE86D7B1F5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4843" y="4819740"/>
            <a:ext cx="904289" cy="48692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58F6402-1C1B-F10C-C892-865DD53525D4}"/>
              </a:ext>
            </a:extLst>
          </p:cNvPr>
          <p:cNvSpPr txBox="1"/>
          <p:nvPr/>
        </p:nvSpPr>
        <p:spPr>
          <a:xfrm>
            <a:off x="2154785" y="4797608"/>
            <a:ext cx="22452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for computing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F33699F-72FF-DBF9-A1E0-894CCFD1FE2C}"/>
              </a:ext>
            </a:extLst>
          </p:cNvPr>
          <p:cNvSpPr txBox="1"/>
          <p:nvPr/>
        </p:nvSpPr>
        <p:spPr>
          <a:xfrm>
            <a:off x="1857334" y="5423838"/>
            <a:ext cx="36972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for linear system solving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8C836D5-20F8-9DB4-F188-32A16742B9B1}"/>
              </a:ext>
            </a:extLst>
          </p:cNvPr>
          <p:cNvSpPr txBox="1"/>
          <p:nvPr/>
        </p:nvSpPr>
        <p:spPr>
          <a:xfrm>
            <a:off x="838200" y="6055626"/>
            <a:ext cx="90891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For large N or D finding analytical solution is too complicated.</a:t>
            </a:r>
            <a:endParaRPr lang="ru-RU" sz="28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CCBD1A8-45D1-1F9D-CC50-38A535026106}"/>
              </a:ext>
            </a:extLst>
          </p:cNvPr>
          <p:cNvSpPr txBox="1"/>
          <p:nvPr/>
        </p:nvSpPr>
        <p:spPr>
          <a:xfrm>
            <a:off x="859466" y="3400180"/>
            <a:ext cx="29630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Analytical solution:</a:t>
            </a:r>
          </a:p>
        </p:txBody>
      </p:sp>
    </p:spTree>
    <p:extLst>
      <p:ext uri="{BB962C8B-B14F-4D97-AF65-F5344CB8AC3E}">
        <p14:creationId xmlns:p14="http://schemas.microsoft.com/office/powerpoint/2010/main" val="35100065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B64D7F7-BE65-4301-C7B0-92B5EEFC8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Main statistics of random variables</a:t>
            </a:r>
            <a:endParaRPr lang="ru-R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6A4EAC-65DC-0C04-1732-06C044655E33}"/>
              </a:ext>
            </a:extLst>
          </p:cNvPr>
          <p:cNvSpPr txBox="1"/>
          <p:nvPr/>
        </p:nvSpPr>
        <p:spPr>
          <a:xfrm>
            <a:off x="859466" y="1488665"/>
            <a:ext cx="59109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Mean or Expected value (typical value):</a:t>
            </a:r>
            <a:endParaRPr lang="ru-RU" sz="2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20E349-EBF1-81E1-86BB-9C2957FFB70D}"/>
              </a:ext>
            </a:extLst>
          </p:cNvPr>
          <p:cNvSpPr txBox="1"/>
          <p:nvPr/>
        </p:nvSpPr>
        <p:spPr>
          <a:xfrm>
            <a:off x="892208" y="2855299"/>
            <a:ext cx="58731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Variance (deviation from typical value):</a:t>
            </a:r>
            <a:endParaRPr lang="ru-RU" sz="2800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80546A0-4FA4-AA95-C98F-C5091BCD48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107" y="1903231"/>
            <a:ext cx="4794152" cy="898903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44B8DD8B-B841-5E90-63AC-0193248AF0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107" y="3359414"/>
            <a:ext cx="5555844" cy="766005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4DDBF350-6CF0-9921-487E-E355F8D141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363" y="3977964"/>
            <a:ext cx="3523619" cy="76600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0AE1102-9E9F-1D09-338F-62A54368AFEE}"/>
              </a:ext>
            </a:extLst>
          </p:cNvPr>
          <p:cNvSpPr txBox="1"/>
          <p:nvPr/>
        </p:nvSpPr>
        <p:spPr>
          <a:xfrm>
            <a:off x="924107" y="4846116"/>
            <a:ext cx="30316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Standard deviation:</a:t>
            </a:r>
            <a:endParaRPr lang="ru-RU" sz="2800" dirty="0"/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E97A1B2A-A2BA-A1FA-0F27-0D2CEC9FFA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474" y="5369335"/>
            <a:ext cx="3139323" cy="523220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79CDE97F-DC6E-3DF5-60A4-86E1BEC07D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6020" y="1488665"/>
            <a:ext cx="3997508" cy="3030946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6DCA00A8-B174-057B-F557-C49F740044E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1250" y="4862065"/>
            <a:ext cx="3935630" cy="422316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3E3413C3-AAB6-C0CD-1F9C-CAD3B258BFD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3148" y="5506619"/>
            <a:ext cx="2455327" cy="422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1230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1AAD7B-A489-6B21-2332-3DF5BD1210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DB14FCF-75E8-E523-F9D7-D1D1E1D36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Main statistics of random variables</a:t>
            </a:r>
            <a:endParaRPr lang="ru-RU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C87C911-6829-16FA-8047-959E46941BDA}"/>
              </a:ext>
            </a:extLst>
          </p:cNvPr>
          <p:cNvSpPr txBox="1"/>
          <p:nvPr/>
        </p:nvSpPr>
        <p:spPr>
          <a:xfrm>
            <a:off x="838200" y="1844223"/>
            <a:ext cx="27367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Three-sigma rule:</a:t>
            </a:r>
            <a:endParaRPr lang="ru-RU" sz="2800" dirty="0"/>
          </a:p>
        </p:txBody>
      </p:sp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08E0735E-34E1-21E2-4CB5-F356FDAEEC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7897" y="1814136"/>
            <a:ext cx="2998830" cy="59755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21D653B-55B2-CEE6-EE26-811314FF8D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7759" y="2900372"/>
            <a:ext cx="6296481" cy="3091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6099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E6DC862-01FF-78EE-3FEF-9B8E24A85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Estimating mean value by averaging samples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E747754-DFB4-4013-97AB-6FD1AC5F26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438" y="1669422"/>
            <a:ext cx="2892283" cy="63784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ADDF3B2-D822-E025-3617-303DECA495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805" y="2389573"/>
            <a:ext cx="3572400" cy="103942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026E328-68AA-A7E3-9E43-53076875CB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438" y="3681362"/>
            <a:ext cx="1327297" cy="539918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A3270F89-8003-0C69-C7EA-7D59585A91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3297" y="3590449"/>
            <a:ext cx="2056397" cy="81173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5FD9C99-89E0-27E6-C628-465B0480292D}"/>
              </a:ext>
            </a:extLst>
          </p:cNvPr>
          <p:cNvSpPr txBox="1"/>
          <p:nvPr/>
        </p:nvSpPr>
        <p:spPr>
          <a:xfrm>
            <a:off x="6096000" y="1690688"/>
            <a:ext cx="485730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Suppose computational cost for drawing one sample x</a:t>
            </a:r>
            <a:endParaRPr lang="ru-RU" sz="2800" dirty="0"/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897F1777-0AB5-824A-6EF7-27FD158CE0D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2832" y="2700455"/>
            <a:ext cx="923642" cy="598416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41313F4D-CD78-F233-F6DE-7C51153041C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2025" y="3951321"/>
            <a:ext cx="1105255" cy="71841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809C4C6-B110-3CB3-EC78-CB0AEA1E4F8C}"/>
              </a:ext>
            </a:extLst>
          </p:cNvPr>
          <p:cNvSpPr txBox="1"/>
          <p:nvPr/>
        </p:nvSpPr>
        <p:spPr>
          <a:xfrm>
            <a:off x="6096000" y="3354531"/>
            <a:ext cx="48573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Computational cost for</a:t>
            </a:r>
            <a:endParaRPr lang="ru-RU" sz="2800" dirty="0"/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B185C162-115B-364A-6D1C-9CEBA0AB242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8681" y="3423127"/>
            <a:ext cx="504485" cy="534161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CB8CEBE4-E9D7-84C4-586F-7BB9F6A97FB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233" y="4743307"/>
            <a:ext cx="4332991" cy="849419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605380DC-1A1D-CD0E-5742-E2129A192FD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0865" y="5794741"/>
            <a:ext cx="5633023" cy="765653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66E7B386-4AFE-5CBC-EF51-E7228BD5C358}"/>
              </a:ext>
            </a:extLst>
          </p:cNvPr>
          <p:cNvSpPr txBox="1"/>
          <p:nvPr/>
        </p:nvSpPr>
        <p:spPr>
          <a:xfrm>
            <a:off x="937438" y="4424835"/>
            <a:ext cx="41768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Very slow decrease </a:t>
            </a:r>
            <a:r>
              <a:rPr lang="en-US" sz="2800" dirty="0" err="1"/>
              <a:t>w.r.t.</a:t>
            </a:r>
            <a:r>
              <a:rPr lang="en-US" sz="2800" dirty="0"/>
              <a:t> j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36200766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3411F6D-A6C0-9F16-E2B4-D2A885C1F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 for large datasets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34B25AE-71C1-4114-FBDE-941395C61F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951" y="1416953"/>
            <a:ext cx="4760991" cy="95410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13A6D63-4B27-FAAC-5AB7-93AB329201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8021" y="1669422"/>
            <a:ext cx="1228920" cy="484803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58B0505-32DB-8BD7-D829-D6609EF24A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751" y="3281447"/>
            <a:ext cx="5128762" cy="87587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2B213C0-36CB-662B-7ED2-504DA877D519}"/>
              </a:ext>
            </a:extLst>
          </p:cNvPr>
          <p:cNvSpPr txBox="1"/>
          <p:nvPr/>
        </p:nvSpPr>
        <p:spPr>
          <a:xfrm>
            <a:off x="970951" y="4297534"/>
            <a:ext cx="36633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Computational costs for</a:t>
            </a:r>
            <a:endParaRPr lang="ru-RU" sz="2800" dirty="0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297EEBC7-713A-B6CC-BA4C-5CF8AFB7EE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959" y="4296908"/>
            <a:ext cx="1311076" cy="609535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2E6BD7E5-9F1D-D5CA-465D-1FFC737BC7D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8159" y="2310000"/>
            <a:ext cx="817316" cy="56406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191B70D-F044-DCC3-10CC-A77A96FE783F}"/>
              </a:ext>
            </a:extLst>
          </p:cNvPr>
          <p:cNvSpPr txBox="1"/>
          <p:nvPr/>
        </p:nvSpPr>
        <p:spPr>
          <a:xfrm>
            <a:off x="970951" y="2329577"/>
            <a:ext cx="673504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Here            is loss function for </a:t>
            </a:r>
            <a:r>
              <a:rPr lang="en-US" sz="2800" dirty="0" err="1"/>
              <a:t>i-th</a:t>
            </a:r>
            <a:r>
              <a:rPr lang="en-US" sz="2800" dirty="0"/>
              <a:t> object and</a:t>
            </a:r>
          </a:p>
          <a:p>
            <a:r>
              <a:rPr lang="en-US" sz="2800" dirty="0"/>
              <a:t>          is some </a:t>
            </a:r>
            <a:r>
              <a:rPr lang="en-US" sz="2800" dirty="0" err="1"/>
              <a:t>regularizer</a:t>
            </a:r>
            <a:endParaRPr lang="ru-RU" sz="2800" dirty="0"/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9D8B770-18BF-261C-18ED-65C37798480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520" y="2812433"/>
            <a:ext cx="724763" cy="426915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54DABA27-DBB2-0780-A300-AB0B4849A91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3435" y="4339859"/>
            <a:ext cx="700431" cy="49442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9C381C5-D37A-0FE1-DDAA-28191C42BC3F}"/>
              </a:ext>
            </a:extLst>
          </p:cNvPr>
          <p:cNvSpPr txBox="1"/>
          <p:nvPr/>
        </p:nvSpPr>
        <p:spPr>
          <a:xfrm>
            <a:off x="974492" y="4981563"/>
            <a:ext cx="36633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Computational costs for</a:t>
            </a:r>
            <a:endParaRPr lang="ru-RU" sz="2800" dirty="0"/>
          </a:p>
        </p:txBody>
      </p:sp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618C5E4B-4B04-605D-C735-520AF83FEDB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3508" y="4972772"/>
            <a:ext cx="1402528" cy="554225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F48EF1B9-37A8-C8C5-651D-8EB044751FD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3435" y="5032574"/>
            <a:ext cx="936249" cy="49442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E40FA04B-AF0B-BF61-523F-372EFB9E1E5A}"/>
              </a:ext>
            </a:extLst>
          </p:cNvPr>
          <p:cNvSpPr txBox="1"/>
          <p:nvPr/>
        </p:nvSpPr>
        <p:spPr>
          <a:xfrm>
            <a:off x="970951" y="5767794"/>
            <a:ext cx="870467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Stochastic optimizers = methods with computational costs of one iteration that do not depend on N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13363829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C6A82F1-E65D-0C71-DD5C-C18426BDC8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Stochastic Gradient Descent (SGD)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834472E-BC60-45D2-4B1E-5C9788D0E6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951" y="1416953"/>
            <a:ext cx="4760991" cy="95410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DF23251-742C-59A3-7D96-B507E6C3E7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4942" y="1514695"/>
            <a:ext cx="5128762" cy="87587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7339135-E825-1561-B227-E1C3BB12D6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951" y="3370441"/>
            <a:ext cx="4692977" cy="162403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3DBA58E-3D92-F524-A608-7D5C07702416}"/>
              </a:ext>
            </a:extLst>
          </p:cNvPr>
          <p:cNvSpPr txBox="1"/>
          <p:nvPr/>
        </p:nvSpPr>
        <p:spPr>
          <a:xfrm>
            <a:off x="970951" y="2332889"/>
            <a:ext cx="561399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SGD = take one random object from the dataset to estimate the gradient:</a:t>
            </a:r>
            <a:endParaRPr lang="ru-RU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A0D73B5-DFBE-21A2-C566-79785358EC7B}"/>
              </a:ext>
            </a:extLst>
          </p:cNvPr>
          <p:cNvSpPr txBox="1"/>
          <p:nvPr/>
        </p:nvSpPr>
        <p:spPr>
          <a:xfrm>
            <a:off x="7708605" y="2551718"/>
            <a:ext cx="4178596" cy="954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Computational costs of one SGD iteration:</a:t>
            </a:r>
            <a:endParaRPr lang="ru-RU" sz="2800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A9B1BB92-502F-F0BA-377F-A306C79FE3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0864" y="2996171"/>
            <a:ext cx="752134" cy="530919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386A3186-BF37-8B21-0411-B3663D9FC9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951" y="5824484"/>
            <a:ext cx="6482644" cy="1018701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F50CDD26-EB1D-2D0E-0F9E-463E560A6F9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3747" y="3677601"/>
            <a:ext cx="4241904" cy="308612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CA5F374-53A1-FFC9-8D5C-981C7F7DB6A8}"/>
              </a:ext>
            </a:extLst>
          </p:cNvPr>
          <p:cNvSpPr txBox="1"/>
          <p:nvPr/>
        </p:nvSpPr>
        <p:spPr>
          <a:xfrm>
            <a:off x="970950" y="5038424"/>
            <a:ext cx="561399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Stochastic gradient is unbiased estimate of full gradient: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28781148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6956980-215E-00E4-1E27-C1180E286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SGD with mini-batches</a:t>
            </a:r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5F99FA0-C04B-A6B5-DEF3-9E36DEF53D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951" y="1416953"/>
            <a:ext cx="4760991" cy="954107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BA3CF08-217F-3E8E-AD4C-097B37F599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052" y="3563712"/>
            <a:ext cx="4552933" cy="181353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3C622D9-C16E-3EBC-88A7-7F654D885BC9}"/>
              </a:ext>
            </a:extLst>
          </p:cNvPr>
          <p:cNvSpPr txBox="1"/>
          <p:nvPr/>
        </p:nvSpPr>
        <p:spPr>
          <a:xfrm>
            <a:off x="939052" y="2458433"/>
            <a:ext cx="543323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Take several random objects from the dataset and average:</a:t>
            </a:r>
            <a:endParaRPr lang="ru-RU" sz="2800" dirty="0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4CC234B7-2F08-257A-6068-9291CFACAE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5293" y="1520535"/>
            <a:ext cx="3222131" cy="123329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62FCA96-E3FF-7221-4649-A792F36ECBC6}"/>
              </a:ext>
            </a:extLst>
          </p:cNvPr>
          <p:cNvSpPr txBox="1"/>
          <p:nvPr/>
        </p:nvSpPr>
        <p:spPr>
          <a:xfrm>
            <a:off x="970951" y="5528421"/>
            <a:ext cx="455293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Computational costs of one SGD iteration with mini-batch:</a:t>
            </a:r>
            <a:endParaRPr lang="ru-RU" sz="2800" dirty="0"/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DD585791-4B9D-5EAD-E890-713087F307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6559" y="5754660"/>
            <a:ext cx="1228734" cy="58669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CAC3160-2C9F-50D5-18A5-C7210B2BB529}"/>
              </a:ext>
            </a:extLst>
          </p:cNvPr>
          <p:cNvSpPr txBox="1"/>
          <p:nvPr/>
        </p:nvSpPr>
        <p:spPr>
          <a:xfrm>
            <a:off x="6915293" y="2999685"/>
            <a:ext cx="551829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Big mini-batches have high computational costs but doesn’t sufficiently reduce standard deviation of stochastic gradient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29407237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6956980-215E-00E4-1E27-C1180E286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SGD with mini-batches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AA0C17A-E011-0A15-C6BA-07D1F3C185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998" y="2342548"/>
            <a:ext cx="9079681" cy="237258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B6AD940-F0DA-E4A5-E74D-4A82FBE0ED79}"/>
              </a:ext>
            </a:extLst>
          </p:cNvPr>
          <p:cNvSpPr txBox="1"/>
          <p:nvPr/>
        </p:nvSpPr>
        <p:spPr>
          <a:xfrm>
            <a:off x="838200" y="1690688"/>
            <a:ext cx="26214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Implementation: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8554886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C2A589D-5771-916B-5987-5B610F902B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SGD for one-dimensional linear regression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6929EF9-4373-45F2-A14D-86E231587B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0637" y="1294715"/>
            <a:ext cx="4608842" cy="1294264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4725DE9-AEEB-21C4-CEED-2F687D51E4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3579" y="2524114"/>
            <a:ext cx="6684841" cy="4333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55018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06D1DD8-73B1-8B38-B0DE-DC24697677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SGD vs GD</a:t>
            </a:r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4A66CA-11F3-70CC-3F3C-25B94C79EEE8}"/>
              </a:ext>
            </a:extLst>
          </p:cNvPr>
          <p:cNvSpPr txBox="1"/>
          <p:nvPr/>
        </p:nvSpPr>
        <p:spPr>
          <a:xfrm>
            <a:off x="838200" y="1690688"/>
            <a:ext cx="49381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In full-batch GD step size is automatically adapted looking at</a:t>
            </a:r>
            <a:endParaRPr lang="ru-RU" sz="2800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044150B-8CD8-0A5D-FDFD-0B1B36F41B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955" y="2781574"/>
            <a:ext cx="3702024" cy="66757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8AFECCC-4BDE-C9D9-5128-51883928141F}"/>
              </a:ext>
            </a:extLst>
          </p:cNvPr>
          <p:cNvSpPr txBox="1"/>
          <p:nvPr/>
        </p:nvSpPr>
        <p:spPr>
          <a:xfrm>
            <a:off x="7138523" y="1690688"/>
            <a:ext cx="419081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In SGD step size should be tuned by user</a:t>
            </a:r>
            <a:endParaRPr lang="ru-RU" sz="2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4774E9-A178-3E38-639F-AA56253A5303}"/>
              </a:ext>
            </a:extLst>
          </p:cNvPr>
          <p:cNvSpPr txBox="1"/>
          <p:nvPr/>
        </p:nvSpPr>
        <p:spPr>
          <a:xfrm>
            <a:off x="838200" y="3758454"/>
            <a:ext cx="455899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In full-batch GD there is a valid stopping criteria:</a:t>
            </a:r>
            <a:endParaRPr lang="ru-RU" sz="2800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B965AF8-3A1E-0C53-5A33-700E8DF603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268" y="4907073"/>
            <a:ext cx="2058054" cy="51242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90B6E36-6A32-55A8-76A4-6BC198C43543}"/>
              </a:ext>
            </a:extLst>
          </p:cNvPr>
          <p:cNvSpPr txBox="1"/>
          <p:nvPr/>
        </p:nvSpPr>
        <p:spPr>
          <a:xfrm>
            <a:off x="7107226" y="3115363"/>
            <a:ext cx="419081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In SGD stopping moment is determined by user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252476889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168F57B-4304-906A-83EC-7082F7B90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Choosing step size in SGD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A39FC9C-DDCF-8A60-3557-B79B1FACBF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998" y="2303922"/>
            <a:ext cx="5006037" cy="508743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10F3141-13E6-F973-4F59-5BB3C61746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732" y="2957384"/>
            <a:ext cx="5164847" cy="508743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7BDA5AF-65B8-6C18-BCDA-4F6C327623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365" y="3479859"/>
            <a:ext cx="7731162" cy="1173673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0D9D3A80-6586-F72D-29D4-20488B2A3E9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264" y="4667264"/>
            <a:ext cx="2476348" cy="10813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91BB229-B419-296F-7C0E-9E66FCE5A93A}"/>
              </a:ext>
            </a:extLst>
          </p:cNvPr>
          <p:cNvSpPr txBox="1"/>
          <p:nvPr/>
        </p:nvSpPr>
        <p:spPr>
          <a:xfrm>
            <a:off x="880732" y="1487102"/>
            <a:ext cx="92520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For SGD it is possible to prove the following theoretical result: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14604297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D1A1C0-1289-D449-DDD0-7DF4B484F6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F697E85-A124-1A2C-71BF-FCFA35337E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921409" cy="1325563"/>
          </a:xfrm>
        </p:spPr>
        <p:txBody>
          <a:bodyPr/>
          <a:lstStyle/>
          <a:p>
            <a:r>
              <a:rPr lang="en-US" dirty="0"/>
              <a:t>Linear regression with other losses/</a:t>
            </a:r>
            <a:r>
              <a:rPr lang="en-US" dirty="0" err="1"/>
              <a:t>regularizers</a:t>
            </a:r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E2E1667-429E-C288-01CE-9FC9C4F6D7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098" y="1603854"/>
            <a:ext cx="4874865" cy="63887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79A54F4-C255-2ECD-FE0C-E4057BA308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115" y="2137153"/>
            <a:ext cx="3982630" cy="998629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6866740-8E61-C4CB-73AE-89B22EEEF7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579" y="4218314"/>
            <a:ext cx="3052101" cy="1012925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D4C99582-5CD8-69DB-6AFC-424AFEBD48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9446" y="4431267"/>
            <a:ext cx="4282140" cy="52321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1FF1FB1-A634-592B-8257-2039A79ACFB6}"/>
              </a:ext>
            </a:extLst>
          </p:cNvPr>
          <p:cNvSpPr txBox="1"/>
          <p:nvPr/>
        </p:nvSpPr>
        <p:spPr>
          <a:xfrm>
            <a:off x="870098" y="3110863"/>
            <a:ext cx="113688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Loss function can be MAE, MAPE, Huber loss, non-symmetric loss, MLSE, etc.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134C811-D3B7-42EC-EB31-9100700074F0}"/>
              </a:ext>
            </a:extLst>
          </p:cNvPr>
          <p:cNvSpPr txBox="1"/>
          <p:nvPr/>
        </p:nvSpPr>
        <p:spPr>
          <a:xfrm>
            <a:off x="867414" y="3691171"/>
            <a:ext cx="50827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Regularizer</a:t>
            </a:r>
            <a:r>
              <a:rPr lang="en-US" sz="2800" dirty="0"/>
              <a:t> also can be different: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535BBD1-1E59-30B1-8AF7-230EB5E21402}"/>
              </a:ext>
            </a:extLst>
          </p:cNvPr>
          <p:cNvSpPr txBox="1"/>
          <p:nvPr/>
        </p:nvSpPr>
        <p:spPr>
          <a:xfrm>
            <a:off x="867414" y="5254270"/>
            <a:ext cx="113854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Analytical solution for weights can be found only for the case of MSE loss + L2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FC81201-F123-4104-F190-F1CCCBF3E555}"/>
              </a:ext>
            </a:extLst>
          </p:cNvPr>
          <p:cNvSpPr txBox="1"/>
          <p:nvPr/>
        </p:nvSpPr>
        <p:spPr>
          <a:xfrm>
            <a:off x="838200" y="6057415"/>
            <a:ext cx="73527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Solution: let’s use numerical optimization routine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386751601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168F57B-4304-906A-83EC-7082F7B90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Constant step size in SGD</a:t>
            </a:r>
            <a:endParaRPr lang="ru-RU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7BDA5AF-65B8-6C18-BCDA-4F6C327623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290747"/>
            <a:ext cx="7731162" cy="1173673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0FB3B065-6C03-D078-A6EB-E002AC6EAC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2735" y="4080208"/>
            <a:ext cx="5678882" cy="100215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3747026-6B50-8000-BAF2-21ED28478321}"/>
              </a:ext>
            </a:extLst>
          </p:cNvPr>
          <p:cNvSpPr txBox="1"/>
          <p:nvPr/>
        </p:nvSpPr>
        <p:spPr>
          <a:xfrm>
            <a:off x="6462735" y="3556988"/>
            <a:ext cx="57286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Output of optimizer is averaged point:</a:t>
            </a:r>
            <a:endParaRPr lang="ru-RU" sz="28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3B426A4-8C30-C423-9F53-8F79E27926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3526" y="2374281"/>
            <a:ext cx="8539107" cy="921097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C592BDB-A55D-75D2-1997-FE43CD06A0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423" y="3148013"/>
            <a:ext cx="4558647" cy="3709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85772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168F57B-4304-906A-83EC-7082F7B90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Diminishing step size in SGD</a:t>
            </a:r>
            <a:endParaRPr lang="ru-RU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7BDA5AF-65B8-6C18-BCDA-4F6C327623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290747"/>
            <a:ext cx="7731162" cy="1173673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3E4D411-DB9D-0902-E9ED-50B4ED3B8A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0514" y="2540500"/>
            <a:ext cx="6924408" cy="968243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C6165D8-3FE8-3BB1-0EF2-B359DD8E07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482165"/>
            <a:ext cx="3786909" cy="968243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09481BAF-9E6E-BAB7-3A6B-0073260B8D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592" y="4606316"/>
            <a:ext cx="4109400" cy="96824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19E657D-C9C1-A9F3-C5CB-806578DBDBB9}"/>
              </a:ext>
            </a:extLst>
          </p:cNvPr>
          <p:cNvSpPr txBox="1"/>
          <p:nvPr/>
        </p:nvSpPr>
        <p:spPr>
          <a:xfrm>
            <a:off x="6663011" y="3773542"/>
            <a:ext cx="18837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For Full GD:</a:t>
            </a:r>
            <a:endParaRPr lang="ru-RU" sz="28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80F5C6-232E-6E9C-E49C-3B4433391590}"/>
              </a:ext>
            </a:extLst>
          </p:cNvPr>
          <p:cNvSpPr txBox="1"/>
          <p:nvPr/>
        </p:nvSpPr>
        <p:spPr>
          <a:xfrm>
            <a:off x="6670447" y="5142889"/>
            <a:ext cx="14493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For SGD:</a:t>
            </a:r>
            <a:endParaRPr lang="ru-RU" sz="2800" dirty="0"/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922ADD7D-4999-0B1B-23AE-B0B6DEC11E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9181" y="4246068"/>
            <a:ext cx="4163011" cy="523220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F992A651-9273-C30A-765E-CC985543E59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2346" y="5648133"/>
            <a:ext cx="4636786" cy="603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42203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1D0F65B-64A2-EBFA-3174-031FA67BF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Scaling of SGD steps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24427A3-9520-6EEB-3E6A-4F77A6BE95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0236" y="1572778"/>
            <a:ext cx="3673677" cy="52322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E5FB4C4-734E-498A-DEE8-D68B4B740D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5139" y="3590044"/>
            <a:ext cx="5378707" cy="52322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52E8468-F901-057A-3243-DE1BD16EB96B}"/>
              </a:ext>
            </a:extLst>
          </p:cNvPr>
          <p:cNvSpPr txBox="1"/>
          <p:nvPr/>
        </p:nvSpPr>
        <p:spPr>
          <a:xfrm>
            <a:off x="838200" y="1556098"/>
            <a:ext cx="2052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GD iteration:</a:t>
            </a:r>
            <a:endParaRPr lang="ru-RU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A4B0F2-C1D1-1ACF-D62A-78647CC71434}"/>
              </a:ext>
            </a:extLst>
          </p:cNvPr>
          <p:cNvSpPr txBox="1"/>
          <p:nvPr/>
        </p:nvSpPr>
        <p:spPr>
          <a:xfrm>
            <a:off x="838200" y="3066824"/>
            <a:ext cx="27656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Newton iteration:</a:t>
            </a:r>
            <a:endParaRPr lang="ru-RU" sz="2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1687245-FA25-1744-2452-92A8FB569B39}"/>
              </a:ext>
            </a:extLst>
          </p:cNvPr>
          <p:cNvSpPr txBox="1"/>
          <p:nvPr/>
        </p:nvSpPr>
        <p:spPr>
          <a:xfrm>
            <a:off x="838200" y="2170941"/>
            <a:ext cx="61643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GD works bad for poorly scaled functions</a:t>
            </a:r>
            <a:endParaRPr lang="ru-RU" sz="2800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971EBFF-AB31-235F-80BC-AF39FF0B46B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0785" y="1487355"/>
            <a:ext cx="4750491" cy="316971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0EAD69C-15E2-C8B2-CF76-BD29DE4B3D71}"/>
              </a:ext>
            </a:extLst>
          </p:cNvPr>
          <p:cNvSpPr txBox="1"/>
          <p:nvPr/>
        </p:nvSpPr>
        <p:spPr>
          <a:xfrm>
            <a:off x="838200" y="4636484"/>
            <a:ext cx="102348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Goal: find easy-to-compute scaler (not full Hessian) in stochastic case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253050755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5EA8CA1-72E0-EDC3-C841-081439F777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SGD + momentum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64825A5-D0EA-0B83-C4B8-D47822CD22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60530"/>
            <a:ext cx="5066029" cy="53939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E3EC2C0-65AD-F005-4153-52DA6FAE1F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954488"/>
            <a:ext cx="7508035" cy="259560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563C54B-A018-D86B-B5B9-D57557DF45C8}"/>
              </a:ext>
            </a:extLst>
          </p:cNvPr>
          <p:cNvSpPr txBox="1"/>
          <p:nvPr/>
        </p:nvSpPr>
        <p:spPr>
          <a:xfrm>
            <a:off x="838200" y="5486331"/>
            <a:ext cx="632637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Adding momentum is equivalent to geometric averaging of previous gradients</a:t>
            </a:r>
            <a:endParaRPr lang="ru-RU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E798A9-9D43-53DA-06F2-DBB2C9FDC189}"/>
              </a:ext>
            </a:extLst>
          </p:cNvPr>
          <p:cNvSpPr txBox="1"/>
          <p:nvPr/>
        </p:nvSpPr>
        <p:spPr>
          <a:xfrm>
            <a:off x="838200" y="2134615"/>
            <a:ext cx="38029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Heavy ball interpretation</a:t>
            </a:r>
            <a:endParaRPr lang="ru-RU" sz="28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59C0EBC-EB9A-1CBC-8FDC-67353A930E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9754" y="714305"/>
            <a:ext cx="5162495" cy="2498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02374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0E3BCEB-0A38-976C-565C-D6A48D939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AdaGrad</a:t>
            </a:r>
            <a:r>
              <a:rPr lang="en-US" dirty="0"/>
              <a:t> and </a:t>
            </a:r>
            <a:r>
              <a:rPr lang="en-US" dirty="0" err="1"/>
              <a:t>RMSProp</a:t>
            </a:r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47F4D3-631F-56D0-9DD8-CEDAFBBC2F0B}"/>
              </a:ext>
            </a:extLst>
          </p:cNvPr>
          <p:cNvSpPr txBox="1"/>
          <p:nvPr/>
        </p:nvSpPr>
        <p:spPr>
          <a:xfrm>
            <a:off x="838200" y="1594884"/>
            <a:ext cx="499907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/>
              <a:t>AdaGrad</a:t>
            </a:r>
            <a:r>
              <a:rPr lang="en-US" sz="2800" dirty="0"/>
              <a:t> uses component-wise scaling (diagonal approximation of curvature matrix)</a:t>
            </a:r>
            <a:endParaRPr lang="ru-RU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CD5DB1-1D71-5715-1218-C0244A7D6D8D}"/>
              </a:ext>
            </a:extLst>
          </p:cNvPr>
          <p:cNvSpPr txBox="1"/>
          <p:nvPr/>
        </p:nvSpPr>
        <p:spPr>
          <a:xfrm>
            <a:off x="5965622" y="1600254"/>
            <a:ext cx="484769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/>
              <a:t>RMSProp</a:t>
            </a:r>
            <a:r>
              <a:rPr lang="en-US" sz="2800" dirty="0"/>
              <a:t> allows to forget earlier curvature estimations (good for non-convex functions)</a:t>
            </a:r>
            <a:endParaRPr lang="ru-RU" sz="2800" dirty="0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36F65A0-8633-4BDB-1818-2D9EAC9EFE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064943"/>
            <a:ext cx="3819870" cy="1273290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FC50123C-83D5-D45D-47A4-2E7E11F24C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5622" y="3107316"/>
            <a:ext cx="6060486" cy="1794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91411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C303B0F-EC31-1CAD-FFDE-4CDE36174D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ADAM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1BF1093-5E29-CBDE-320C-E3FCCE3643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2527063"/>
            <a:ext cx="4342805" cy="195206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BB93D63-3143-050A-9FC5-FE23A80EC016}"/>
              </a:ext>
            </a:extLst>
          </p:cNvPr>
          <p:cNvSpPr txBox="1"/>
          <p:nvPr/>
        </p:nvSpPr>
        <p:spPr>
          <a:xfrm>
            <a:off x="838200" y="1424761"/>
            <a:ext cx="1002827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ADAM combines momentum idea with averaging of gradients and RMSprop idea of component-wise scaling</a:t>
            </a:r>
            <a:endParaRPr lang="ru-RU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2989A8-0464-5525-8A15-DB0CB9A9B420}"/>
              </a:ext>
            </a:extLst>
          </p:cNvPr>
          <p:cNvSpPr txBox="1"/>
          <p:nvPr/>
        </p:nvSpPr>
        <p:spPr>
          <a:xfrm>
            <a:off x="838199" y="4786061"/>
            <a:ext cx="1010270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Sometimes ADAM is prone to overfitting (for non-convex functions) and in this case </a:t>
            </a:r>
            <a:r>
              <a:rPr lang="en-US" sz="2800" dirty="0" err="1"/>
              <a:t>SGD+momentum</a:t>
            </a:r>
            <a:r>
              <a:rPr lang="en-US" sz="2800" dirty="0"/>
              <a:t> should be used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34936971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0962870-2BB4-BAB0-8A23-E9CECFCB7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Numerical optimization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9DB3168-41D8-FF37-A70B-102B35D7A7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562" y="1594624"/>
            <a:ext cx="2338461" cy="7202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87554DB-8617-8B76-10BF-FB185C24781F}"/>
              </a:ext>
            </a:extLst>
          </p:cNvPr>
          <p:cNvSpPr txBox="1"/>
          <p:nvPr/>
        </p:nvSpPr>
        <p:spPr>
          <a:xfrm>
            <a:off x="838200" y="2555144"/>
            <a:ext cx="6286721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800" dirty="0"/>
              <a:t>Initialize weights</a:t>
            </a:r>
          </a:p>
          <a:p>
            <a:pPr marL="514350" indent="-514350">
              <a:buFont typeface="+mj-lt"/>
              <a:buAutoNum type="arabicPeriod"/>
            </a:pPr>
            <a:endParaRPr lang="en-US" sz="2800" dirty="0"/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Make optimization steps</a:t>
            </a:r>
          </a:p>
          <a:p>
            <a:pPr lvl="1"/>
            <a:endParaRPr lang="en-US" sz="2800" dirty="0"/>
          </a:p>
          <a:p>
            <a:pPr marL="514350" indent="-514350">
              <a:buFont typeface="+mj-lt"/>
              <a:buAutoNum type="arabicPeriod"/>
            </a:pPr>
            <a:endParaRPr lang="en-US" sz="2800" dirty="0"/>
          </a:p>
          <a:p>
            <a:pPr marL="514350" indent="-514350">
              <a:buFont typeface="+mj-lt"/>
              <a:buAutoNum type="arabicPeriod"/>
            </a:pPr>
            <a:endParaRPr lang="en-US" sz="2800" dirty="0"/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Until some convergence criteria is met</a:t>
            </a:r>
            <a:endParaRPr lang="ru-RU" sz="2800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339CD82-C535-FB1E-E4D0-30D576FCBE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6925" y="2620728"/>
            <a:ext cx="622773" cy="450974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A15375AD-BB0C-0CD2-40D7-0407B9CD09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8832" y="3400084"/>
            <a:ext cx="3142828" cy="584066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1A57E186-3459-5484-18A8-BFDC9F3E16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0871" y="3962884"/>
            <a:ext cx="526152" cy="487177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4CA69222-CC89-7ED0-6B33-5D6CAE961E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0871" y="4551275"/>
            <a:ext cx="526152" cy="412668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88FF5BBC-9B34-D338-8E36-4689518B020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6564" y="5672381"/>
            <a:ext cx="2856442" cy="58406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65592CB-6FA2-0BB4-23BD-3D70F47E8758}"/>
              </a:ext>
            </a:extLst>
          </p:cNvPr>
          <p:cNvSpPr txBox="1"/>
          <p:nvPr/>
        </p:nvSpPr>
        <p:spPr>
          <a:xfrm>
            <a:off x="3277023" y="4450061"/>
            <a:ext cx="37625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- step size / learning rate</a:t>
            </a:r>
            <a:endParaRPr lang="ru-RU" sz="28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8C7F442-1560-67BF-AC5B-00723494B4CB}"/>
              </a:ext>
            </a:extLst>
          </p:cNvPr>
          <p:cNvSpPr txBox="1"/>
          <p:nvPr/>
        </p:nvSpPr>
        <p:spPr>
          <a:xfrm>
            <a:off x="3277932" y="3941508"/>
            <a:ext cx="35914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- optimization direction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6234818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3B20639-D81A-1AD5-CC84-883088C32D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 (GD) optimizer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EFC77DD-F416-2043-50F0-F3C6B2FB26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2979" y="2085015"/>
            <a:ext cx="6626042" cy="49081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2FB1372-4844-0E44-1276-2970298AF013}"/>
              </a:ext>
            </a:extLst>
          </p:cNvPr>
          <p:cNvSpPr txBox="1"/>
          <p:nvPr/>
        </p:nvSpPr>
        <p:spPr>
          <a:xfrm>
            <a:off x="838200" y="1445413"/>
            <a:ext cx="101300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Let’s consider Taylor series expansion for function being optimized</a:t>
            </a:r>
            <a:endParaRPr lang="ru-RU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29419F2-9043-41AB-865E-5E5E3793E425}"/>
              </a:ext>
            </a:extLst>
          </p:cNvPr>
          <p:cNvSpPr txBox="1"/>
          <p:nvPr/>
        </p:nvSpPr>
        <p:spPr>
          <a:xfrm>
            <a:off x="827183" y="2638202"/>
            <a:ext cx="84048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For small enough       a level of decrease is determined by</a:t>
            </a:r>
            <a:endParaRPr lang="ru-RU" sz="2800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B48AC2D-EBA2-5A3E-A822-CD7B8CF83F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2048" y="2638906"/>
            <a:ext cx="1865027" cy="52322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FC648F80-1589-3E93-180D-1BD82B88EC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3000" y="2731039"/>
            <a:ext cx="425456" cy="380672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03543589-32FD-6801-26F1-6CB2602C38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844554"/>
            <a:ext cx="2900693" cy="1116887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CC21F94D-2859-9610-1AA4-CA16B9F7206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8440" y="4993202"/>
            <a:ext cx="4700581" cy="896772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9F8DAC1E-298E-86F3-3C83-F4C22E53BD9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5286" y="6124313"/>
            <a:ext cx="3872802" cy="41669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BA47AA4-2F66-D9A7-DD67-399230EAADF8}"/>
              </a:ext>
            </a:extLst>
          </p:cNvPr>
          <p:cNvSpPr txBox="1"/>
          <p:nvPr/>
        </p:nvSpPr>
        <p:spPr>
          <a:xfrm>
            <a:off x="838200" y="4237354"/>
            <a:ext cx="71007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Let’s find the direction with the most decrease</a:t>
            </a:r>
            <a:endParaRPr lang="ru-RU" sz="28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F64C0CC-D6B1-BFAF-3545-5EE60C51AF0D}"/>
              </a:ext>
            </a:extLst>
          </p:cNvPr>
          <p:cNvSpPr txBox="1"/>
          <p:nvPr/>
        </p:nvSpPr>
        <p:spPr>
          <a:xfrm>
            <a:off x="838200" y="6042221"/>
            <a:ext cx="35114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Gradient Descent step:</a:t>
            </a:r>
            <a:endParaRPr lang="ru-RU" sz="28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DE9B93E-9F23-E038-EB8A-2641583892E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216" y="3147736"/>
            <a:ext cx="5477642" cy="100578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2923B02-1B7E-ADB0-753C-5EA6C481FAEE}"/>
              </a:ext>
            </a:extLst>
          </p:cNvPr>
          <p:cNvSpPr txBox="1"/>
          <p:nvPr/>
        </p:nvSpPr>
        <p:spPr>
          <a:xfrm>
            <a:off x="6348891" y="3389016"/>
            <a:ext cx="34507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- directional derivative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30655650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96ED3F7-00B7-9339-7F6A-90E11A601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 optimizer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E85635A-212D-3015-F21D-D22D3DA34E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2857" y="1793203"/>
            <a:ext cx="3872802" cy="416694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1FEE941-E42D-1D6E-DD9D-41081218B6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0402" y="3755927"/>
            <a:ext cx="5270057" cy="59233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31A3C98-3DB1-D3D9-ED3C-15535657A9AF}"/>
              </a:ext>
            </a:extLst>
          </p:cNvPr>
          <p:cNvSpPr txBox="1"/>
          <p:nvPr/>
        </p:nvSpPr>
        <p:spPr>
          <a:xfrm>
            <a:off x="838200" y="1704290"/>
            <a:ext cx="28621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Optimization step:</a:t>
            </a:r>
            <a:endParaRPr lang="ru-RU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5149DE-1E75-020C-EBBE-D452E32B80A1}"/>
              </a:ext>
            </a:extLst>
          </p:cNvPr>
          <p:cNvSpPr txBox="1"/>
          <p:nvPr/>
        </p:nvSpPr>
        <p:spPr>
          <a:xfrm>
            <a:off x="838200" y="2481829"/>
            <a:ext cx="111151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Learning rate is chosen automatically by solving non-exact 1d minimization problem with Armijo/Wolfe condition (for faster computations)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32173600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56EA9D-C7FF-C92B-ABF2-8630E9779C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26E7E46-8BBE-28FE-B965-734ECDB5EC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GD for linear regression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408E9D1-1572-238B-59E3-321045B527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262" y="1374231"/>
            <a:ext cx="6131390" cy="113001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12C6CDE-13AF-1EAC-07C9-A6A2CCDF889F}"/>
              </a:ext>
            </a:extLst>
          </p:cNvPr>
          <p:cNvSpPr txBox="1"/>
          <p:nvPr/>
        </p:nvSpPr>
        <p:spPr>
          <a:xfrm>
            <a:off x="939262" y="2544631"/>
            <a:ext cx="29630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Analytical solution:</a:t>
            </a:r>
            <a:endParaRPr lang="ru-RU" sz="2800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3B835CD-CAB5-347B-87C9-AFD88AD676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815" y="2555264"/>
            <a:ext cx="3940854" cy="523220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80F6A4CC-9166-1F80-D0CA-8A4662DA46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7146" y="5485340"/>
            <a:ext cx="1054663" cy="415780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086B3F1B-E143-46FE-DC73-B9E9CDF5FB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2632" y="6038982"/>
            <a:ext cx="2823200" cy="52321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7C3F092-C666-4118-0437-B7B052E28AB7}"/>
              </a:ext>
            </a:extLst>
          </p:cNvPr>
          <p:cNvSpPr txBox="1"/>
          <p:nvPr/>
        </p:nvSpPr>
        <p:spPr>
          <a:xfrm>
            <a:off x="939261" y="3124183"/>
            <a:ext cx="3262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Computational costs:</a:t>
            </a:r>
            <a:endParaRPr lang="ru-RU" sz="2800" dirty="0"/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536C8CD2-65B1-719D-32A9-50FA937B129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963" y="3135190"/>
            <a:ext cx="2127003" cy="52322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2831629-C1CC-FB1D-CA0B-56A2F3AB75C1}"/>
              </a:ext>
            </a:extLst>
          </p:cNvPr>
          <p:cNvSpPr txBox="1"/>
          <p:nvPr/>
        </p:nvSpPr>
        <p:spPr>
          <a:xfrm>
            <a:off x="956320" y="4074869"/>
            <a:ext cx="27771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Gradient descent:</a:t>
            </a:r>
            <a:endParaRPr lang="ru-RU" sz="2800" dirty="0"/>
          </a:p>
        </p:txBody>
      </p:sp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052A32BA-0D98-EEBE-3397-D7D7CE0E14E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2935" y="4070283"/>
            <a:ext cx="3988437" cy="540220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25A89B78-62FD-A1CF-A118-F25A741178C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1463" y="4610503"/>
            <a:ext cx="4236483" cy="79434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EA4857EA-BFBB-E5D2-2633-64B5540C20E5}"/>
              </a:ext>
            </a:extLst>
          </p:cNvPr>
          <p:cNvSpPr txBox="1"/>
          <p:nvPr/>
        </p:nvSpPr>
        <p:spPr>
          <a:xfrm>
            <a:off x="956320" y="5406306"/>
            <a:ext cx="56040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Computational costs of one iteration:</a:t>
            </a:r>
            <a:endParaRPr lang="ru-RU" sz="28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EB4D7FC-61B7-B6D1-D2B9-CA65357544EA}"/>
              </a:ext>
            </a:extLst>
          </p:cNvPr>
          <p:cNvSpPr txBox="1"/>
          <p:nvPr/>
        </p:nvSpPr>
        <p:spPr>
          <a:xfrm>
            <a:off x="956320" y="6021469"/>
            <a:ext cx="40035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Total computational costs: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19616535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0D1FC2-5873-E745-6BB3-993A0317A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GD for quadratic function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EA1FF41-C9ED-9004-FC8B-840FA01294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580" y="1456657"/>
            <a:ext cx="4513637" cy="83526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501A4F9-4409-10ED-8232-9DB3C857F8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5270" y="1647551"/>
            <a:ext cx="3007532" cy="501256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96CF861-81AB-E1EE-5A3F-E5CBE557FE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6452" y="1626286"/>
            <a:ext cx="1448071" cy="501256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76CAAC36-5857-0D53-181E-94F1BC58E1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580" y="2333752"/>
            <a:ext cx="2943581" cy="448468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81D02E9C-7483-D787-C9BB-86F5F115791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8444" y="2346684"/>
            <a:ext cx="1891720" cy="448468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98209C4-AF2E-422C-7DD6-FF85A673047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081" y="2980097"/>
            <a:ext cx="4029248" cy="3386039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1BB3FAA-3AF5-B037-FB1A-347D0CC96CC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8026" y="2858950"/>
            <a:ext cx="5191040" cy="346366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215449B-3FFF-8BBF-8F70-8F68DF6EE89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0104" y="6273209"/>
            <a:ext cx="2416736" cy="430511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DF69AB97-3EA7-A180-5DDE-F72FB1E13A3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0697" y="6271358"/>
            <a:ext cx="2381548" cy="430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896400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677</TotalTime>
  <Words>1124</Words>
  <Application>Microsoft Office PowerPoint</Application>
  <PresentationFormat>Широкоэкранный</PresentationFormat>
  <Paragraphs>169</Paragraphs>
  <Slides>45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45</vt:i4>
      </vt:variant>
    </vt:vector>
  </HeadingPairs>
  <TitlesOfParts>
    <vt:vector size="49" baseType="lpstr">
      <vt:lpstr>Arial</vt:lpstr>
      <vt:lpstr>Calibri</vt:lpstr>
      <vt:lpstr>Calibri Light</vt:lpstr>
      <vt:lpstr>Тема Office</vt:lpstr>
      <vt:lpstr>Linear Regression: optimization and data normalization</vt:lpstr>
      <vt:lpstr>Linear model for regression</vt:lpstr>
      <vt:lpstr>Linear regression with L2 regularization</vt:lpstr>
      <vt:lpstr>Linear regression with other losses/regularizers</vt:lpstr>
      <vt:lpstr>Numerical optimization</vt:lpstr>
      <vt:lpstr>Gradient Descent (GD) optimizer</vt:lpstr>
      <vt:lpstr>Gradient Descent optimizer</vt:lpstr>
      <vt:lpstr>GD for linear regression</vt:lpstr>
      <vt:lpstr>GD for quadratic function</vt:lpstr>
      <vt:lpstr>GD as approximation model</vt:lpstr>
      <vt:lpstr>Newton optimizer</vt:lpstr>
      <vt:lpstr>Example: Rosenbrock function</vt:lpstr>
      <vt:lpstr>Example: Rosenbrock function</vt:lpstr>
      <vt:lpstr>Example: Rosenbrock function</vt:lpstr>
      <vt:lpstr>Newton optimizer</vt:lpstr>
      <vt:lpstr>Practical optimizers</vt:lpstr>
      <vt:lpstr>Using optimizers from scipy.optimize.minimize</vt:lpstr>
      <vt:lpstr>Data normalization</vt:lpstr>
      <vt:lpstr>Data normalization</vt:lpstr>
      <vt:lpstr>Data normalization on inference</vt:lpstr>
      <vt:lpstr>Alternative way of data normalization</vt:lpstr>
      <vt:lpstr>Data normalization from optimization viewpoint</vt:lpstr>
      <vt:lpstr>Data normalization w.r.t. regularization</vt:lpstr>
      <vt:lpstr>Data normalization w.r.t. computation</vt:lpstr>
      <vt:lpstr>Elements of ML pipeline for linear regression</vt:lpstr>
      <vt:lpstr>Stochastic Optimization</vt:lpstr>
      <vt:lpstr>Optimization for linear regression</vt:lpstr>
      <vt:lpstr>Recap on random variables</vt:lpstr>
      <vt:lpstr>Recap on random variables</vt:lpstr>
      <vt:lpstr>Main statistics of random variables</vt:lpstr>
      <vt:lpstr>Main statistics of random variables</vt:lpstr>
      <vt:lpstr>Estimating mean value by averaging samples</vt:lpstr>
      <vt:lpstr>Optimization for large datasets</vt:lpstr>
      <vt:lpstr>Stochastic Gradient Descent (SGD)</vt:lpstr>
      <vt:lpstr>SGD with mini-batches</vt:lpstr>
      <vt:lpstr>SGD with mini-batches</vt:lpstr>
      <vt:lpstr>SGD for one-dimensional linear regression</vt:lpstr>
      <vt:lpstr>SGD vs GD</vt:lpstr>
      <vt:lpstr>Choosing step size in SGD</vt:lpstr>
      <vt:lpstr>Constant step size in SGD</vt:lpstr>
      <vt:lpstr>Diminishing step size in SGD</vt:lpstr>
      <vt:lpstr>Scaling of SGD steps</vt:lpstr>
      <vt:lpstr>SGD + momentum</vt:lpstr>
      <vt:lpstr>AdaGrad and RMSProp</vt:lpstr>
      <vt:lpstr>ADAM</vt:lpstr>
    </vt:vector>
  </TitlesOfParts>
  <Company>diakov.net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Learning</dc:title>
  <dc:creator>Николаева</dc:creator>
  <cp:lastModifiedBy>Kropotov, Dmitry</cp:lastModifiedBy>
  <cp:revision>203</cp:revision>
  <dcterms:created xsi:type="dcterms:W3CDTF">2016-07-15T17:21:31Z</dcterms:created>
  <dcterms:modified xsi:type="dcterms:W3CDTF">2025-02-21T10:23:01Z</dcterms:modified>
</cp:coreProperties>
</file>